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74" r:id="rId5"/>
  </p:sldMasterIdLst>
  <p:notesMasterIdLst>
    <p:notesMasterId r:id="rId37"/>
  </p:notesMasterIdLst>
  <p:sldIdLst>
    <p:sldId id="256" r:id="rId6"/>
    <p:sldId id="702" r:id="rId7"/>
    <p:sldId id="703" r:id="rId8"/>
    <p:sldId id="704" r:id="rId9"/>
    <p:sldId id="705" r:id="rId10"/>
    <p:sldId id="706" r:id="rId11"/>
    <p:sldId id="707" r:id="rId12"/>
    <p:sldId id="708" r:id="rId13"/>
    <p:sldId id="709" r:id="rId14"/>
    <p:sldId id="710" r:id="rId15"/>
    <p:sldId id="711" r:id="rId16"/>
    <p:sldId id="712" r:id="rId17"/>
    <p:sldId id="730" r:id="rId18"/>
    <p:sldId id="713" r:id="rId19"/>
    <p:sldId id="714" r:id="rId20"/>
    <p:sldId id="715" r:id="rId21"/>
    <p:sldId id="716" r:id="rId22"/>
    <p:sldId id="718" r:id="rId23"/>
    <p:sldId id="719" r:id="rId24"/>
    <p:sldId id="449" r:id="rId25"/>
    <p:sldId id="721" r:id="rId26"/>
    <p:sldId id="725" r:id="rId27"/>
    <p:sldId id="726" r:id="rId28"/>
    <p:sldId id="727" r:id="rId29"/>
    <p:sldId id="728" r:id="rId30"/>
    <p:sldId id="729" r:id="rId31"/>
    <p:sldId id="717" r:id="rId32"/>
    <p:sldId id="666" r:id="rId33"/>
    <p:sldId id="722" r:id="rId34"/>
    <p:sldId id="724" r:id="rId35"/>
    <p:sldId id="723"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phanie Chadwick" initials="SC" lastIdx="8" clrIdx="0">
    <p:extLst>
      <p:ext uri="{19B8F6BF-5375-455C-9EA6-DF929625EA0E}">
        <p15:presenceInfo xmlns:p15="http://schemas.microsoft.com/office/powerpoint/2012/main" userId="S::stephanie.chadwick@manchester.ac.uk::a137636a-7cc7-47ee-8f58-7406105a1e58" providerId="AD"/>
      </p:ext>
    </p:extLst>
  </p:cmAuthor>
  <p:cmAuthor id="2" name="Laura Ashcroft Clarke" initials="LAC" lastIdx="19" clrIdx="1">
    <p:extLst>
      <p:ext uri="{19B8F6BF-5375-455C-9EA6-DF929625EA0E}">
        <p15:presenceInfo xmlns:p15="http://schemas.microsoft.com/office/powerpoint/2012/main" userId="Laura Ashcroft Clarke" providerId="None"/>
      </p:ext>
    </p:extLst>
  </p:cmAuthor>
  <p:cmAuthor id="3" name="Jennifer Foxley-Bone" initials="JFB" lastIdx="28" clrIdx="2">
    <p:extLst>
      <p:ext uri="{19B8F6BF-5375-455C-9EA6-DF929625EA0E}">
        <p15:presenceInfo xmlns:p15="http://schemas.microsoft.com/office/powerpoint/2012/main" userId="S::jennifer.foxley-bone@manchester.ac.uk::4c354940-658e-460b-a7b5-73f3deef351b" providerId="AD"/>
      </p:ext>
    </p:extLst>
  </p:cmAuthor>
  <p:cmAuthor id="4" name="Marie Wright" initials="MW" lastIdx="12" clrIdx="3">
    <p:extLst>
      <p:ext uri="{19B8F6BF-5375-455C-9EA6-DF929625EA0E}">
        <p15:presenceInfo xmlns:p15="http://schemas.microsoft.com/office/powerpoint/2012/main" userId="S-1-5-21-1715567821-1957994488-725345543-2051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8EE"/>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32" autoAdjust="0"/>
    <p:restoredTop sz="94660"/>
  </p:normalViewPr>
  <p:slideViewPr>
    <p:cSldViewPr snapToGrid="0">
      <p:cViewPr varScale="1">
        <p:scale>
          <a:sx n="85" d="100"/>
          <a:sy n="85" d="100"/>
        </p:scale>
        <p:origin x="120" y="5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Chadwick" userId="a137636a-7cc7-47ee-8f58-7406105a1e58" providerId="ADAL" clId="{E243D76D-94EC-49BC-A633-77649FBA3B6E}"/>
    <pc:docChg chg="undo custSel modSld">
      <pc:chgData name="Stephanie Chadwick" userId="a137636a-7cc7-47ee-8f58-7406105a1e58" providerId="ADAL" clId="{E243D76D-94EC-49BC-A633-77649FBA3B6E}" dt="2022-10-26T12:01:06.031" v="2" actId="14734"/>
      <pc:docMkLst>
        <pc:docMk/>
      </pc:docMkLst>
      <pc:sldChg chg="modSp mod">
        <pc:chgData name="Stephanie Chadwick" userId="a137636a-7cc7-47ee-8f58-7406105a1e58" providerId="ADAL" clId="{E243D76D-94EC-49BC-A633-77649FBA3B6E}" dt="2022-10-26T12:01:06.031" v="2" actId="14734"/>
        <pc:sldMkLst>
          <pc:docMk/>
          <pc:sldMk cId="1378011795" sldId="725"/>
        </pc:sldMkLst>
        <pc:graphicFrameChg chg="modGraphic">
          <ac:chgData name="Stephanie Chadwick" userId="a137636a-7cc7-47ee-8f58-7406105a1e58" providerId="ADAL" clId="{E243D76D-94EC-49BC-A633-77649FBA3B6E}" dt="2022-10-26T12:01:06.031" v="2" actId="14734"/>
          <ac:graphicFrameMkLst>
            <pc:docMk/>
            <pc:sldMk cId="1378011795" sldId="725"/>
            <ac:graphicFrameMk id="4" creationId="{86B8A2B8-1FEA-4ADA-AD21-6209E4F9066F}"/>
          </ac:graphicFrameMkLst>
        </pc:graphicFrameChg>
      </pc:sldChg>
    </pc:docChg>
  </pc:docChgLst>
  <pc:docChgLst>
    <pc:chgData name="Stephanie Chadwick" userId="a137636a-7cc7-47ee-8f58-7406105a1e58" providerId="ADAL" clId="{733394FB-E86C-4C1F-B9EC-35D048EA180A}"/>
    <pc:docChg chg="custSel modSld">
      <pc:chgData name="Stephanie Chadwick" userId="a137636a-7cc7-47ee-8f58-7406105a1e58" providerId="ADAL" clId="{733394FB-E86C-4C1F-B9EC-35D048EA180A}" dt="2023-02-06T16:37:07.356" v="51" actId="20577"/>
      <pc:docMkLst>
        <pc:docMk/>
      </pc:docMkLst>
      <pc:sldChg chg="modSp mod">
        <pc:chgData name="Stephanie Chadwick" userId="a137636a-7cc7-47ee-8f58-7406105a1e58" providerId="ADAL" clId="{733394FB-E86C-4C1F-B9EC-35D048EA180A}" dt="2023-02-06T16:34:02.141" v="0" actId="3626"/>
        <pc:sldMkLst>
          <pc:docMk/>
          <pc:sldMk cId="1155051881" sldId="704"/>
        </pc:sldMkLst>
        <pc:graphicFrameChg chg="mod modGraphic">
          <ac:chgData name="Stephanie Chadwick" userId="a137636a-7cc7-47ee-8f58-7406105a1e58" providerId="ADAL" clId="{733394FB-E86C-4C1F-B9EC-35D048EA180A}" dt="2023-02-06T16:34:02.141" v="0" actId="3626"/>
          <ac:graphicFrameMkLst>
            <pc:docMk/>
            <pc:sldMk cId="1155051881" sldId="704"/>
            <ac:graphicFrameMk id="8" creationId="{B92441D0-DDBD-4928-86A1-4C238677DDAD}"/>
          </ac:graphicFrameMkLst>
        </pc:graphicFrameChg>
      </pc:sldChg>
      <pc:sldChg chg="modSp mod">
        <pc:chgData name="Stephanie Chadwick" userId="a137636a-7cc7-47ee-8f58-7406105a1e58" providerId="ADAL" clId="{733394FB-E86C-4C1F-B9EC-35D048EA180A}" dt="2023-02-06T16:34:22.296" v="1" actId="6549"/>
        <pc:sldMkLst>
          <pc:docMk/>
          <pc:sldMk cId="2890935623" sldId="705"/>
        </pc:sldMkLst>
        <pc:graphicFrameChg chg="modGraphic">
          <ac:chgData name="Stephanie Chadwick" userId="a137636a-7cc7-47ee-8f58-7406105a1e58" providerId="ADAL" clId="{733394FB-E86C-4C1F-B9EC-35D048EA180A}" dt="2023-02-06T16:34:22.296" v="1" actId="6549"/>
          <ac:graphicFrameMkLst>
            <pc:docMk/>
            <pc:sldMk cId="2890935623" sldId="705"/>
            <ac:graphicFrameMk id="8" creationId="{9007AA87-6645-4681-8888-4F2A358A9E28}"/>
          </ac:graphicFrameMkLst>
        </pc:graphicFrameChg>
      </pc:sldChg>
      <pc:sldChg chg="modSp mod">
        <pc:chgData name="Stephanie Chadwick" userId="a137636a-7cc7-47ee-8f58-7406105a1e58" providerId="ADAL" clId="{733394FB-E86C-4C1F-B9EC-35D048EA180A}" dt="2023-02-06T16:34:40.647" v="2" actId="6549"/>
        <pc:sldMkLst>
          <pc:docMk/>
          <pc:sldMk cId="3080900324" sldId="709"/>
        </pc:sldMkLst>
        <pc:spChg chg="mod">
          <ac:chgData name="Stephanie Chadwick" userId="a137636a-7cc7-47ee-8f58-7406105a1e58" providerId="ADAL" clId="{733394FB-E86C-4C1F-B9EC-35D048EA180A}" dt="2023-02-06T16:34:40.647" v="2" actId="6549"/>
          <ac:spMkLst>
            <pc:docMk/>
            <pc:sldMk cId="3080900324" sldId="709"/>
            <ac:spMk id="4" creationId="{ED937A1E-604A-4648-B2B9-CBDED99AFA58}"/>
          </ac:spMkLst>
        </pc:spChg>
      </pc:sldChg>
      <pc:sldChg chg="modSp mod">
        <pc:chgData name="Stephanie Chadwick" userId="a137636a-7cc7-47ee-8f58-7406105a1e58" providerId="ADAL" clId="{733394FB-E86C-4C1F-B9EC-35D048EA180A}" dt="2023-02-06T16:34:58.415" v="3" actId="3626"/>
        <pc:sldMkLst>
          <pc:docMk/>
          <pc:sldMk cId="1502795654" sldId="710"/>
        </pc:sldMkLst>
        <pc:spChg chg="mod">
          <ac:chgData name="Stephanie Chadwick" userId="a137636a-7cc7-47ee-8f58-7406105a1e58" providerId="ADAL" clId="{733394FB-E86C-4C1F-B9EC-35D048EA180A}" dt="2023-02-06T16:34:58.415" v="3" actId="3626"/>
          <ac:spMkLst>
            <pc:docMk/>
            <pc:sldMk cId="1502795654" sldId="710"/>
            <ac:spMk id="10" creationId="{38670F67-8D23-4851-A656-AF82F2841FD9}"/>
          </ac:spMkLst>
        </pc:spChg>
      </pc:sldChg>
      <pc:sldChg chg="modSp mod">
        <pc:chgData name="Stephanie Chadwick" userId="a137636a-7cc7-47ee-8f58-7406105a1e58" providerId="ADAL" clId="{733394FB-E86C-4C1F-B9EC-35D048EA180A}" dt="2023-02-06T16:36:35.686" v="42" actId="20577"/>
        <pc:sldMkLst>
          <pc:docMk/>
          <pc:sldMk cId="441596143" sldId="714"/>
        </pc:sldMkLst>
        <pc:spChg chg="mod">
          <ac:chgData name="Stephanie Chadwick" userId="a137636a-7cc7-47ee-8f58-7406105a1e58" providerId="ADAL" clId="{733394FB-E86C-4C1F-B9EC-35D048EA180A}" dt="2023-02-06T16:36:35.686" v="42" actId="20577"/>
          <ac:spMkLst>
            <pc:docMk/>
            <pc:sldMk cId="441596143" sldId="714"/>
            <ac:spMk id="12" creationId="{00A08927-B92B-48CC-8749-05854CC3FBF2}"/>
          </ac:spMkLst>
        </pc:spChg>
      </pc:sldChg>
      <pc:sldChg chg="modSp mod">
        <pc:chgData name="Stephanie Chadwick" userId="a137636a-7cc7-47ee-8f58-7406105a1e58" providerId="ADAL" clId="{733394FB-E86C-4C1F-B9EC-35D048EA180A}" dt="2023-02-06T16:37:07.356" v="51" actId="20577"/>
        <pc:sldMkLst>
          <pc:docMk/>
          <pc:sldMk cId="595798762" sldId="719"/>
        </pc:sldMkLst>
        <pc:graphicFrameChg chg="modGraphic">
          <ac:chgData name="Stephanie Chadwick" userId="a137636a-7cc7-47ee-8f58-7406105a1e58" providerId="ADAL" clId="{733394FB-E86C-4C1F-B9EC-35D048EA180A}" dt="2023-02-06T16:37:07.356" v="51" actId="20577"/>
          <ac:graphicFrameMkLst>
            <pc:docMk/>
            <pc:sldMk cId="595798762" sldId="719"/>
            <ac:graphicFrameMk id="8" creationId="{94C7F25E-B652-45EB-936B-A0FC3B61D1CF}"/>
          </ac:graphicFrameMkLst>
        </pc:graphicFrameChg>
      </pc:sldChg>
      <pc:sldChg chg="delSp modSp mod">
        <pc:chgData name="Stephanie Chadwick" userId="a137636a-7cc7-47ee-8f58-7406105a1e58" providerId="ADAL" clId="{733394FB-E86C-4C1F-B9EC-35D048EA180A}" dt="2023-02-06T16:36:18.738" v="40" actId="6549"/>
        <pc:sldMkLst>
          <pc:docMk/>
          <pc:sldMk cId="1491838157" sldId="730"/>
        </pc:sldMkLst>
        <pc:spChg chg="mod">
          <ac:chgData name="Stephanie Chadwick" userId="a137636a-7cc7-47ee-8f58-7406105a1e58" providerId="ADAL" clId="{733394FB-E86C-4C1F-B9EC-35D048EA180A}" dt="2023-02-06T16:36:18.738" v="40" actId="6549"/>
          <ac:spMkLst>
            <pc:docMk/>
            <pc:sldMk cId="1491838157" sldId="730"/>
            <ac:spMk id="14" creationId="{5819318B-338A-4D6E-B53D-096014467FBE}"/>
          </ac:spMkLst>
        </pc:spChg>
        <pc:graphicFrameChg chg="del">
          <ac:chgData name="Stephanie Chadwick" userId="a137636a-7cc7-47ee-8f58-7406105a1e58" providerId="ADAL" clId="{733394FB-E86C-4C1F-B9EC-35D048EA180A}" dt="2023-02-06T16:35:56.495" v="37" actId="478"/>
          <ac:graphicFrameMkLst>
            <pc:docMk/>
            <pc:sldMk cId="1491838157" sldId="730"/>
            <ac:graphicFrameMk id="4" creationId="{532D0905-0C3E-45D1-B752-69B2839F084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C6284D-8AEE-4809-8BF2-E1432FE18D65}"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GB"/>
        </a:p>
      </dgm:t>
    </dgm:pt>
    <dgm:pt modelId="{61BA6516-2821-4263-A2CE-D626512354B1}">
      <dgm:prSet phldrT="[Text]" custT="1"/>
      <dgm:spPr>
        <a:xfrm>
          <a:off x="0" y="0"/>
          <a:ext cx="3845788" cy="927758"/>
        </a:xfrm>
        <a:prstGeom prst="roundRect">
          <a:avLst/>
        </a:prstGeom>
        <a:solidFill>
          <a:srgbClr val="7030A0"/>
        </a:solidFill>
        <a:ln w="12700" cap="flat" cmpd="sng" algn="ctr">
          <a:solidFill>
            <a:srgbClr val="7030A0"/>
          </a:solidFill>
          <a:prstDash val="solid"/>
          <a:miter lim="800000"/>
        </a:ln>
        <a:effectLst/>
      </dgm:spPr>
      <dgm:t>
        <a:bodyPr/>
        <a:lstStyle/>
        <a:p>
          <a:pPr>
            <a:buNone/>
          </a:pPr>
          <a:r>
            <a:rPr lang="en-GB" sz="2000" b="1" dirty="0">
              <a:solidFill>
                <a:sysClr val="window" lastClr="FFFFFF"/>
              </a:solidFill>
              <a:latin typeface="Calibri" panose="020F0502020204030204"/>
              <a:ea typeface="+mn-ea"/>
              <a:cs typeface="+mn-cs"/>
            </a:rPr>
            <a:t>Align benefits with strategy</a:t>
          </a:r>
        </a:p>
      </dgm:t>
    </dgm:pt>
    <dgm:pt modelId="{71D53D3A-7BCC-41C2-812C-6A6B04384539}" type="parTrans" cxnId="{D1BC39C0-665F-4A29-9AEE-4F29B3B45434}">
      <dgm:prSet/>
      <dgm:spPr/>
      <dgm:t>
        <a:bodyPr/>
        <a:lstStyle/>
        <a:p>
          <a:endParaRPr lang="en-GB"/>
        </a:p>
      </dgm:t>
    </dgm:pt>
    <dgm:pt modelId="{3A6923EE-3A2B-4CD3-8462-29F7F275F5ED}" type="sibTrans" cxnId="{D1BC39C0-665F-4A29-9AEE-4F29B3B45434}">
      <dgm:prSet/>
      <dgm:spPr/>
      <dgm:t>
        <a:bodyPr/>
        <a:lstStyle/>
        <a:p>
          <a:endParaRPr lang="en-GB"/>
        </a:p>
      </dgm:t>
    </dgm:pt>
    <dgm:pt modelId="{C4882848-0D5B-410A-B70A-8573421E168F}">
      <dgm:prSet phldrT="[Text]" custT="1"/>
      <dgm:spPr>
        <a:xfrm>
          <a:off x="3867158" y="0"/>
          <a:ext cx="7712923"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anchor="ctr" anchorCtr="0"/>
        <a:lstStyle/>
        <a:p>
          <a:pPr>
            <a:buChar char="•"/>
          </a:pPr>
          <a:r>
            <a:rPr lang="en-GB" sz="1600" dirty="0">
              <a:solidFill>
                <a:sysClr val="windowText" lastClr="000000">
                  <a:hueOff val="0"/>
                  <a:satOff val="0"/>
                  <a:lumOff val="0"/>
                  <a:alphaOff val="0"/>
                </a:sysClr>
              </a:solidFill>
              <a:latin typeface="Calibri" panose="020F0502020204030204"/>
              <a:ea typeface="+mn-ea"/>
              <a:cs typeface="+mn-cs"/>
            </a:rPr>
            <a:t>Understand how the planned change contributes to the organisations strategic objectives, </a:t>
          </a:r>
        </a:p>
      </dgm:t>
    </dgm:pt>
    <dgm:pt modelId="{54D465F4-63C3-4524-87BF-05FC79114125}" type="parTrans" cxnId="{12F60B13-A81B-424B-BDD5-7368A988B86B}">
      <dgm:prSet/>
      <dgm:spPr/>
      <dgm:t>
        <a:bodyPr/>
        <a:lstStyle/>
        <a:p>
          <a:endParaRPr lang="en-GB"/>
        </a:p>
      </dgm:t>
    </dgm:pt>
    <dgm:pt modelId="{A1C0582C-2E68-4C74-8556-DB51960B628F}" type="sibTrans" cxnId="{12F60B13-A81B-424B-BDD5-7368A988B86B}">
      <dgm:prSet/>
      <dgm:spPr/>
      <dgm:t>
        <a:bodyPr/>
        <a:lstStyle/>
        <a:p>
          <a:endParaRPr lang="en-GB"/>
        </a:p>
      </dgm:t>
    </dgm:pt>
    <dgm:pt modelId="{D40AA39B-7CCB-4AA7-A67E-C8E9675A105E}">
      <dgm:prSet phldrT="[Text]" custT="1"/>
      <dgm:spPr>
        <a:xfrm>
          <a:off x="0" y="1022248"/>
          <a:ext cx="3880531" cy="927758"/>
        </a:xfrm>
        <a:prstGeom prst="roundRect">
          <a:avLst/>
        </a:prstGeom>
        <a:solidFill>
          <a:srgbClr val="7030A0"/>
        </a:solidFill>
        <a:ln w="12700" cap="flat" cmpd="sng" algn="ctr">
          <a:solidFill>
            <a:srgbClr val="7030A0"/>
          </a:solidFill>
          <a:prstDash val="solid"/>
          <a:miter lim="800000"/>
        </a:ln>
        <a:effectLst/>
      </dgm:spPr>
      <dgm:t>
        <a:bodyPr spcFirstLastPara="0" vert="horz" wrap="square" lIns="60960" tIns="30480" rIns="60960" bIns="30480" numCol="1" spcCol="1270" anchor="ctr" anchorCtr="0"/>
        <a:lstStyle/>
        <a:p>
          <a:pPr marL="0" lvl="0" algn="ctr">
            <a:spcBef>
              <a:spcPct val="0"/>
            </a:spcBef>
            <a:buNone/>
          </a:pPr>
          <a:r>
            <a:rPr lang="en-GB" sz="2000" b="1" kern="1200" dirty="0">
              <a:solidFill>
                <a:prstClr val="white"/>
              </a:solidFill>
              <a:latin typeface="Calibri" panose="020F0502020204030204"/>
              <a:ea typeface="+mn-ea"/>
              <a:cs typeface="+mn-cs"/>
            </a:rPr>
            <a:t>Start with the end in mind if possible </a:t>
          </a:r>
        </a:p>
      </dgm:t>
    </dgm:pt>
    <dgm:pt modelId="{9E67DF80-05A8-402F-B063-A046DC70DCC3}" type="parTrans" cxnId="{66F01232-F696-426E-B44E-60FF33178F6C}">
      <dgm:prSet/>
      <dgm:spPr/>
      <dgm:t>
        <a:bodyPr/>
        <a:lstStyle/>
        <a:p>
          <a:endParaRPr lang="en-GB"/>
        </a:p>
      </dgm:t>
    </dgm:pt>
    <dgm:pt modelId="{D141033A-4BB2-4D70-A733-BCDB71C86EEE}" type="sibTrans" cxnId="{66F01232-F696-426E-B44E-60FF33178F6C}">
      <dgm:prSet/>
      <dgm:spPr/>
      <dgm:t>
        <a:bodyPr/>
        <a:lstStyle/>
        <a:p>
          <a:endParaRPr lang="en-GB"/>
        </a:p>
      </dgm:t>
    </dgm:pt>
    <dgm:pt modelId="{B298F361-A8F9-42B0-A337-8595743E7A19}">
      <dgm:prSet phldrT="[Text]" custT="1"/>
      <dgm:spPr>
        <a:xfrm>
          <a:off x="3880956" y="982892"/>
          <a:ext cx="7720494"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0160" tIns="10160" rIns="10160" bIns="10160" numCol="1" spcCol="1270" anchor="ctr" anchorCtr="0"/>
        <a:lstStyle/>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Look at what benefits need to be realised to support the strategic objectives</a:t>
          </a:r>
        </a:p>
      </dgm:t>
    </dgm:pt>
    <dgm:pt modelId="{10CE0059-C278-4569-B2C2-2CEF01CD2B4F}" type="parTrans" cxnId="{74D336F1-49DC-434A-90CE-FC2CCF128800}">
      <dgm:prSet/>
      <dgm:spPr/>
      <dgm:t>
        <a:bodyPr/>
        <a:lstStyle/>
        <a:p>
          <a:endParaRPr lang="en-GB"/>
        </a:p>
      </dgm:t>
    </dgm:pt>
    <dgm:pt modelId="{7451DC6E-69B2-4DE1-9F18-68F2A0B7AA11}" type="sibTrans" cxnId="{74D336F1-49DC-434A-90CE-FC2CCF128800}">
      <dgm:prSet/>
      <dgm:spPr/>
      <dgm:t>
        <a:bodyPr/>
        <a:lstStyle/>
        <a:p>
          <a:endParaRPr lang="en-GB"/>
        </a:p>
      </dgm:t>
    </dgm:pt>
    <dgm:pt modelId="{9BCB24D2-7B25-4A9D-8B49-4DFAA8EE67A7}">
      <dgm:prSet phldrT="[Text]" custT="1"/>
      <dgm:spPr>
        <a:xfrm>
          <a:off x="3867158" y="0"/>
          <a:ext cx="7712923"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anchor="ctr" anchorCtr="0"/>
        <a:lstStyle/>
        <a:p>
          <a:pPr>
            <a:buChar char="•"/>
          </a:pPr>
          <a:r>
            <a:rPr lang="en-GB" sz="1600" dirty="0">
              <a:solidFill>
                <a:sysClr val="windowText" lastClr="000000">
                  <a:hueOff val="0"/>
                  <a:satOff val="0"/>
                  <a:lumOff val="0"/>
                  <a:alphaOff val="0"/>
                </a:sysClr>
              </a:solidFill>
              <a:latin typeface="Calibri" panose="020F0502020204030204"/>
              <a:ea typeface="+mn-ea"/>
              <a:cs typeface="+mn-cs"/>
            </a:rPr>
            <a:t>This will help score and prioritise projects.</a:t>
          </a:r>
        </a:p>
      </dgm:t>
    </dgm:pt>
    <dgm:pt modelId="{6DC2F672-3BE6-4C52-B436-DFF349CCFB8F}" type="parTrans" cxnId="{48EB536C-453D-425B-8B51-BBC460E47469}">
      <dgm:prSet/>
      <dgm:spPr/>
      <dgm:t>
        <a:bodyPr/>
        <a:lstStyle/>
        <a:p>
          <a:endParaRPr lang="en-GB"/>
        </a:p>
      </dgm:t>
    </dgm:pt>
    <dgm:pt modelId="{D8B943AD-9377-4342-AF80-3B3849FE7AB0}" type="sibTrans" cxnId="{48EB536C-453D-425B-8B51-BBC460E47469}">
      <dgm:prSet/>
      <dgm:spPr/>
      <dgm:t>
        <a:bodyPr/>
        <a:lstStyle/>
        <a:p>
          <a:endParaRPr lang="en-GB"/>
        </a:p>
      </dgm:t>
    </dgm:pt>
    <dgm:pt modelId="{169A49F5-ACA4-4A20-9BE8-23DF371BC823}">
      <dgm:prSet phldrT="[Text]" custT="1"/>
      <dgm:spPr>
        <a:xfrm>
          <a:off x="3880956" y="982892"/>
          <a:ext cx="7720494"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0160" tIns="10160" rIns="10160" bIns="10160" numCol="1" spcCol="1270" anchor="ctr" anchorCtr="0"/>
        <a:lstStyle/>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Use these to determine the project objectives, deliverables and business change.</a:t>
          </a:r>
        </a:p>
      </dgm:t>
    </dgm:pt>
    <dgm:pt modelId="{5744B1F4-07E4-454D-B9A1-FDF0F5EBE17F}" type="parTrans" cxnId="{19099AE3-9D5F-4F8C-A46E-6B11B2089CC8}">
      <dgm:prSet/>
      <dgm:spPr/>
      <dgm:t>
        <a:bodyPr/>
        <a:lstStyle/>
        <a:p>
          <a:endParaRPr lang="en-GB"/>
        </a:p>
      </dgm:t>
    </dgm:pt>
    <dgm:pt modelId="{3BF56B7E-F09D-42EF-9E44-8E917352ECC4}" type="sibTrans" cxnId="{19099AE3-9D5F-4F8C-A46E-6B11B2089CC8}">
      <dgm:prSet/>
      <dgm:spPr/>
      <dgm:t>
        <a:bodyPr/>
        <a:lstStyle/>
        <a:p>
          <a:endParaRPr lang="en-GB"/>
        </a:p>
      </dgm:t>
    </dgm:pt>
    <dgm:pt modelId="{ADAA82A9-4AD7-4600-B6AA-FC03126E4E6C}">
      <dgm:prSet phldrT="[Text]" custT="1"/>
      <dgm:spPr>
        <a:xfrm>
          <a:off x="0" y="2042783"/>
          <a:ext cx="3893214" cy="927758"/>
        </a:xfrm>
        <a:prstGeom prst="roundRect">
          <a:avLst/>
        </a:prstGeom>
        <a:solidFill>
          <a:srgbClr val="7030A0"/>
        </a:solidFill>
        <a:ln w="12700" cap="flat" cmpd="sng" algn="ctr">
          <a:solidFill>
            <a:srgbClr val="7030A0"/>
          </a:solidFill>
          <a:prstDash val="solid"/>
          <a:miter lim="800000"/>
        </a:ln>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1" dirty="0">
              <a:solidFill>
                <a:sysClr val="window" lastClr="FFFFFF"/>
              </a:solidFill>
              <a:latin typeface="Calibri" panose="020F0502020204030204"/>
              <a:ea typeface="+mn-ea"/>
              <a:cs typeface="+mn-cs"/>
            </a:rPr>
            <a:t>Use successful delivery methods </a:t>
          </a:r>
          <a:endParaRPr lang="en-GB" sz="2000" dirty="0">
            <a:solidFill>
              <a:sysClr val="window" lastClr="FFFFFF"/>
            </a:solidFill>
            <a:latin typeface="Calibri" panose="020F0502020204030204"/>
            <a:ea typeface="+mn-ea"/>
            <a:cs typeface="+mn-cs"/>
          </a:endParaRPr>
        </a:p>
      </dgm:t>
    </dgm:pt>
    <dgm:pt modelId="{4E728D19-5265-4453-B734-49102BB99527}" type="parTrans" cxnId="{46D4FD25-25EA-476F-8FF2-522E8BBA424D}">
      <dgm:prSet/>
      <dgm:spPr/>
      <dgm:t>
        <a:bodyPr/>
        <a:lstStyle/>
        <a:p>
          <a:endParaRPr lang="en-GB"/>
        </a:p>
      </dgm:t>
    </dgm:pt>
    <dgm:pt modelId="{712A6903-1235-4E45-931D-77174913DDE5}" type="sibTrans" cxnId="{46D4FD25-25EA-476F-8FF2-522E8BBA424D}">
      <dgm:prSet/>
      <dgm:spPr/>
      <dgm:t>
        <a:bodyPr/>
        <a:lstStyle/>
        <a:p>
          <a:endParaRPr lang="en-GB"/>
        </a:p>
      </dgm:t>
    </dgm:pt>
    <dgm:pt modelId="{8DEBF5F6-B14F-496E-BD04-BD139F4CEBD1}">
      <dgm:prSet custT="1"/>
      <dgm:spPr>
        <a:xfrm>
          <a:off x="0" y="3063317"/>
          <a:ext cx="3913819" cy="927758"/>
        </a:xfrm>
        <a:prstGeom prst="roundRect">
          <a:avLst/>
        </a:prstGeom>
        <a:solidFill>
          <a:srgbClr val="7030A0"/>
        </a:solidFill>
        <a:ln w="12700" cap="flat" cmpd="sng" algn="ctr">
          <a:solidFill>
            <a:srgbClr val="7030A0"/>
          </a:solidFill>
          <a:prstDash val="solid"/>
          <a:miter lim="800000"/>
        </a:ln>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2000" b="1" dirty="0">
              <a:solidFill>
                <a:sysClr val="window" lastClr="FFFFFF"/>
              </a:solidFill>
              <a:latin typeface="Calibri" panose="020F0502020204030204"/>
              <a:ea typeface="+mn-ea"/>
              <a:cs typeface="+mn-cs"/>
            </a:rPr>
            <a:t>Integrate benefits with key performance indicators </a:t>
          </a:r>
          <a:endParaRPr lang="en-GB" sz="2000" dirty="0">
            <a:solidFill>
              <a:sysClr val="window" lastClr="FFFFFF"/>
            </a:solidFill>
            <a:latin typeface="Calibri" panose="020F0502020204030204"/>
            <a:ea typeface="+mn-ea"/>
            <a:cs typeface="+mn-cs"/>
          </a:endParaRPr>
        </a:p>
      </dgm:t>
    </dgm:pt>
    <dgm:pt modelId="{17894BA4-AF28-4C87-9D6A-1E851D122E1E}" type="parTrans" cxnId="{05621AA0-1EBB-4859-ABBE-FD1303257BB4}">
      <dgm:prSet/>
      <dgm:spPr/>
      <dgm:t>
        <a:bodyPr/>
        <a:lstStyle/>
        <a:p>
          <a:endParaRPr lang="en-GB"/>
        </a:p>
      </dgm:t>
    </dgm:pt>
    <dgm:pt modelId="{51B2CE94-569F-4513-99C7-AC24E0C10988}" type="sibTrans" cxnId="{05621AA0-1EBB-4859-ABBE-FD1303257BB4}">
      <dgm:prSet/>
      <dgm:spPr/>
      <dgm:t>
        <a:bodyPr/>
        <a:lstStyle/>
        <a:p>
          <a:endParaRPr lang="en-GB"/>
        </a:p>
      </dgm:t>
    </dgm:pt>
    <dgm:pt modelId="{BC4A03E4-AFA0-4DD8-A9CA-F924F0CC6939}">
      <dgm:prSet custT="1"/>
      <dgm:spPr>
        <a:xfrm>
          <a:off x="3895744" y="2003427"/>
          <a:ext cx="7703177"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0160" tIns="10160" rIns="10160" bIns="10160" numCol="1" spcCol="1270" anchor="ctr" anchorCtr="0"/>
        <a:lstStyle/>
        <a:p>
          <a:pPr algn="l">
            <a:buChar char="•"/>
          </a:pPr>
          <a:r>
            <a:rPr lang="en-GB" sz="1600" kern="1200" dirty="0">
              <a:solidFill>
                <a:sysClr val="windowText" lastClr="000000">
                  <a:hueOff val="0"/>
                  <a:satOff val="0"/>
                  <a:lumOff val="0"/>
                  <a:alphaOff val="0"/>
                </a:sysClr>
              </a:solidFill>
              <a:latin typeface="Calibri" panose="020F0502020204030204"/>
              <a:ea typeface="+mn-ea"/>
              <a:cs typeface="+mn-cs"/>
            </a:rPr>
            <a:t>Use clear business case information, stage gateways and staged release of funding to </a:t>
          </a:r>
          <a:r>
            <a:rPr lang="en-GB" sz="1600" kern="1200" dirty="0">
              <a:solidFill>
                <a:prstClr val="black">
                  <a:hueOff val="0"/>
                  <a:satOff val="0"/>
                  <a:lumOff val="0"/>
                  <a:alphaOff val="0"/>
                </a:prstClr>
              </a:solidFill>
              <a:latin typeface="Calibri" panose="020F0502020204030204"/>
              <a:ea typeface="+mn-ea"/>
              <a:cs typeface="+mn-cs"/>
            </a:rPr>
            <a:t>ensure</a:t>
          </a:r>
          <a:r>
            <a:rPr lang="en-GB" sz="1600" kern="1200" dirty="0">
              <a:solidFill>
                <a:sysClr val="windowText" lastClr="000000">
                  <a:hueOff val="0"/>
                  <a:satOff val="0"/>
                  <a:lumOff val="0"/>
                  <a:alphaOff val="0"/>
                </a:sysClr>
              </a:solidFill>
              <a:latin typeface="Calibri" panose="020F0502020204030204"/>
              <a:ea typeface="+mn-ea"/>
              <a:cs typeface="+mn-cs"/>
            </a:rPr>
            <a:t> confidence in delivery.</a:t>
          </a:r>
        </a:p>
      </dgm:t>
    </dgm:pt>
    <dgm:pt modelId="{724D4F61-9049-43DF-BC4D-9958D2D80A5E}" type="parTrans" cxnId="{7B7DE4EF-52E3-4E7F-B22B-53864AA1B94A}">
      <dgm:prSet/>
      <dgm:spPr/>
      <dgm:t>
        <a:bodyPr/>
        <a:lstStyle/>
        <a:p>
          <a:endParaRPr lang="en-GB"/>
        </a:p>
      </dgm:t>
    </dgm:pt>
    <dgm:pt modelId="{9BB4C1B4-D561-4BED-9BC9-A9BB0246B605}" type="sibTrans" cxnId="{7B7DE4EF-52E3-4E7F-B22B-53864AA1B94A}">
      <dgm:prSet/>
      <dgm:spPr/>
      <dgm:t>
        <a:bodyPr/>
        <a:lstStyle/>
        <a:p>
          <a:endParaRPr lang="en-GB"/>
        </a:p>
      </dgm:t>
    </dgm:pt>
    <dgm:pt modelId="{36D576AC-FD84-4925-B862-7473C276206A}">
      <dgm:prSet custT="1"/>
      <dgm:spPr>
        <a:xfrm>
          <a:off x="0" y="4083852"/>
          <a:ext cx="3916185" cy="927758"/>
        </a:xfrm>
        <a:prstGeom prst="roundRect">
          <a:avLst/>
        </a:prstGeom>
        <a:solidFill>
          <a:srgbClr val="7030A0"/>
        </a:solidFill>
        <a:ln w="12700" cap="flat" cmpd="sng" algn="ctr">
          <a:solidFill>
            <a:srgbClr val="7030A0"/>
          </a:solidFill>
          <a:prstDash val="solid"/>
          <a:miter lim="800000"/>
        </a:ln>
        <a:effectLst/>
      </dgm:spPr>
      <dgm:t>
        <a:bodyPr/>
        <a:lstStyle/>
        <a:p>
          <a:pPr>
            <a:buNone/>
          </a:pPr>
          <a:r>
            <a:rPr lang="en-GB" sz="2000" b="1" dirty="0">
              <a:solidFill>
                <a:sysClr val="window" lastClr="FFFFFF"/>
              </a:solidFill>
              <a:latin typeface="Calibri" panose="020F0502020204030204"/>
              <a:ea typeface="+mn-ea"/>
              <a:cs typeface="+mn-cs"/>
            </a:rPr>
            <a:t>Manage benefits from a portfolio perspective </a:t>
          </a:r>
          <a:endParaRPr lang="en-GB" sz="2000" dirty="0">
            <a:solidFill>
              <a:sysClr val="window" lastClr="FFFFFF"/>
            </a:solidFill>
            <a:latin typeface="Calibri" panose="020F0502020204030204"/>
            <a:ea typeface="+mn-ea"/>
            <a:cs typeface="+mn-cs"/>
          </a:endParaRPr>
        </a:p>
      </dgm:t>
    </dgm:pt>
    <dgm:pt modelId="{7BF4B169-67B6-4C66-920F-D971E2E008D4}" type="parTrans" cxnId="{FA1E504A-6F40-4437-8F3C-9CFB81E4892D}">
      <dgm:prSet/>
      <dgm:spPr/>
      <dgm:t>
        <a:bodyPr/>
        <a:lstStyle/>
        <a:p>
          <a:endParaRPr lang="en-GB"/>
        </a:p>
      </dgm:t>
    </dgm:pt>
    <dgm:pt modelId="{C6959762-68EF-472A-8B91-61C959E9B2D7}" type="sibTrans" cxnId="{FA1E504A-6F40-4437-8F3C-9CFB81E4892D}">
      <dgm:prSet/>
      <dgm:spPr/>
      <dgm:t>
        <a:bodyPr/>
        <a:lstStyle/>
        <a:p>
          <a:endParaRPr lang="en-GB"/>
        </a:p>
      </dgm:t>
    </dgm:pt>
    <dgm:pt modelId="{5022AAC7-1EF1-4F96-A272-8747376B0AC0}">
      <dgm:prSet custT="1"/>
      <dgm:spPr>
        <a:xfrm>
          <a:off x="3924318" y="3063317"/>
          <a:ext cx="7666633"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Char char="•"/>
          </a:pPr>
          <a:r>
            <a:rPr lang="en-GB" sz="1600" kern="1200" dirty="0">
              <a:solidFill>
                <a:sysClr val="windowText" lastClr="000000">
                  <a:hueOff val="0"/>
                  <a:satOff val="0"/>
                  <a:lumOff val="0"/>
                  <a:alphaOff val="0"/>
                </a:sysClr>
              </a:solidFill>
              <a:latin typeface="Calibri" panose="020F0502020204030204"/>
              <a:ea typeface="+mn-ea"/>
              <a:cs typeface="+mn-cs"/>
            </a:rPr>
            <a:t>Link benefit measures to existing KPIs or balanced scorecards</a:t>
          </a:r>
        </a:p>
      </dgm:t>
    </dgm:pt>
    <dgm:pt modelId="{E4A3429E-8DAC-4139-B63E-62403B63470E}" type="parTrans" cxnId="{A508D62B-9418-46D5-A61C-D1B55D9E8A9B}">
      <dgm:prSet/>
      <dgm:spPr/>
      <dgm:t>
        <a:bodyPr/>
        <a:lstStyle/>
        <a:p>
          <a:endParaRPr lang="en-GB"/>
        </a:p>
      </dgm:t>
    </dgm:pt>
    <dgm:pt modelId="{0FB08E65-F645-49C7-A844-EB48B7F4C11F}" type="sibTrans" cxnId="{A508D62B-9418-46D5-A61C-D1B55D9E8A9B}">
      <dgm:prSet/>
      <dgm:spPr/>
      <dgm:t>
        <a:bodyPr/>
        <a:lstStyle/>
        <a:p>
          <a:endParaRPr lang="en-GB"/>
        </a:p>
      </dgm:t>
    </dgm:pt>
    <dgm:pt modelId="{FF607CC8-2476-4AAE-83F8-F1A074E2D1B1}">
      <dgm:prSet custT="1"/>
      <dgm:spPr>
        <a:xfrm>
          <a:off x="3924318" y="4083852"/>
          <a:ext cx="7668999"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0160" tIns="10160" rIns="10160" bIns="10160" numCol="1" spcCol="1270" anchor="ctr" anchorCtr="0"/>
        <a:lstStyle/>
        <a:p>
          <a:pPr>
            <a:buChar char="•"/>
          </a:pPr>
          <a:r>
            <a:rPr lang="en-GB" sz="1600" kern="1200" dirty="0">
              <a:solidFill>
                <a:sysClr val="windowText" lastClr="000000">
                  <a:hueOff val="0"/>
                  <a:satOff val="0"/>
                  <a:lumOff val="0"/>
                  <a:alphaOff val="0"/>
                </a:sysClr>
              </a:solidFill>
              <a:latin typeface="Calibri" panose="020F0502020204030204"/>
              <a:ea typeface="+mn-ea"/>
              <a:cs typeface="+mn-cs"/>
            </a:rPr>
            <a:t>Ensure that projects are aligned with strategic objectives and good practice is </a:t>
          </a:r>
          <a:r>
            <a:rPr lang="en-GB" sz="1600" kern="1200" dirty="0">
              <a:solidFill>
                <a:prstClr val="black">
                  <a:hueOff val="0"/>
                  <a:satOff val="0"/>
                  <a:lumOff val="0"/>
                  <a:alphaOff val="0"/>
                </a:prstClr>
              </a:solidFill>
              <a:latin typeface="Calibri" panose="020F0502020204030204"/>
              <a:ea typeface="+mn-ea"/>
              <a:cs typeface="+mn-cs"/>
            </a:rPr>
            <a:t>repeatable</a:t>
          </a:r>
          <a:r>
            <a:rPr lang="en-GB" sz="1600" kern="1200" dirty="0">
              <a:solidFill>
                <a:sysClr val="windowText" lastClr="000000">
                  <a:hueOff val="0"/>
                  <a:satOff val="0"/>
                  <a:lumOff val="0"/>
                  <a:alphaOff val="0"/>
                </a:sysClr>
              </a:solidFill>
              <a:latin typeface="Calibri" panose="020F0502020204030204"/>
              <a:ea typeface="+mn-ea"/>
              <a:cs typeface="+mn-cs"/>
            </a:rPr>
            <a:t> across the change portfolio.</a:t>
          </a:r>
        </a:p>
      </dgm:t>
    </dgm:pt>
    <dgm:pt modelId="{0740A148-D60D-43B1-9644-CEDEE5F65F6B}" type="parTrans" cxnId="{F3D855E8-9344-4CC6-AFFC-1AFC8512B796}">
      <dgm:prSet/>
      <dgm:spPr/>
      <dgm:t>
        <a:bodyPr/>
        <a:lstStyle/>
        <a:p>
          <a:endParaRPr lang="en-GB"/>
        </a:p>
      </dgm:t>
    </dgm:pt>
    <dgm:pt modelId="{E2DABBE7-CC98-4AFF-8AAE-F3BC29842EB0}" type="sibTrans" cxnId="{F3D855E8-9344-4CC6-AFFC-1AFC8512B796}">
      <dgm:prSet/>
      <dgm:spPr/>
      <dgm:t>
        <a:bodyPr/>
        <a:lstStyle/>
        <a:p>
          <a:endParaRPr lang="en-GB"/>
        </a:p>
      </dgm:t>
    </dgm:pt>
    <dgm:pt modelId="{0613C7EB-9949-45C2-BDE1-828D2BAF8156}">
      <dgm:prSet custT="1"/>
      <dgm:spPr>
        <a:xfrm>
          <a:off x="3924318" y="3063317"/>
          <a:ext cx="7666633"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Char char="•"/>
          </a:pPr>
          <a:r>
            <a:rPr lang="en-GB" sz="1600" kern="1200" dirty="0">
              <a:solidFill>
                <a:sysClr val="windowText" lastClr="000000">
                  <a:hueOff val="0"/>
                  <a:satOff val="0"/>
                  <a:lumOff val="0"/>
                  <a:alphaOff val="0"/>
                </a:sysClr>
              </a:solidFill>
              <a:latin typeface="Calibri" panose="020F0502020204030204"/>
              <a:ea typeface="+mn-ea"/>
              <a:cs typeface="+mn-cs"/>
            </a:rPr>
            <a:t>Align responsibilities </a:t>
          </a:r>
          <a:r>
            <a:rPr lang="en-GB" sz="1600" kern="1200" dirty="0">
              <a:solidFill>
                <a:prstClr val="black">
                  <a:hueOff val="0"/>
                  <a:satOff val="0"/>
                  <a:lumOff val="0"/>
                  <a:alphaOff val="0"/>
                </a:prstClr>
              </a:solidFill>
              <a:latin typeface="Calibri" panose="020F0502020204030204"/>
              <a:ea typeface="+mn-ea"/>
              <a:cs typeface="+mn-cs"/>
            </a:rPr>
            <a:t>for</a:t>
          </a:r>
          <a:r>
            <a:rPr lang="en-GB" sz="1600" kern="1200" dirty="0">
              <a:solidFill>
                <a:sysClr val="windowText" lastClr="000000">
                  <a:hueOff val="0"/>
                  <a:satOff val="0"/>
                  <a:lumOff val="0"/>
                  <a:alphaOff val="0"/>
                </a:sysClr>
              </a:solidFill>
              <a:latin typeface="Calibri" panose="020F0502020204030204"/>
              <a:ea typeface="+mn-ea"/>
              <a:cs typeface="+mn-cs"/>
            </a:rPr>
            <a:t> benefits realisation with the owners specified in Business Cases.</a:t>
          </a:r>
        </a:p>
      </dgm:t>
    </dgm:pt>
    <dgm:pt modelId="{1B9733D0-5F3F-4308-9D76-82F7248D4D8F}" type="parTrans" cxnId="{9F39A89C-E0CC-4F2D-A214-07EB339667CB}">
      <dgm:prSet/>
      <dgm:spPr/>
      <dgm:t>
        <a:bodyPr/>
        <a:lstStyle/>
        <a:p>
          <a:endParaRPr lang="en-GB"/>
        </a:p>
      </dgm:t>
    </dgm:pt>
    <dgm:pt modelId="{350ED86B-6408-4385-B628-AEC75B6F01B4}" type="sibTrans" cxnId="{9F39A89C-E0CC-4F2D-A214-07EB339667CB}">
      <dgm:prSet/>
      <dgm:spPr/>
      <dgm:t>
        <a:bodyPr/>
        <a:lstStyle/>
        <a:p>
          <a:endParaRPr lang="en-GB"/>
        </a:p>
      </dgm:t>
    </dgm:pt>
    <dgm:pt modelId="{DB70CB0B-36B1-4E89-9643-370AF201D0DA}" type="pres">
      <dgm:prSet presAssocID="{51C6284D-8AEE-4809-8BF2-E1432FE18D65}" presName="Name0" presStyleCnt="0">
        <dgm:presLayoutVars>
          <dgm:dir/>
          <dgm:animLvl val="lvl"/>
          <dgm:resizeHandles/>
        </dgm:presLayoutVars>
      </dgm:prSet>
      <dgm:spPr/>
    </dgm:pt>
    <dgm:pt modelId="{8F8E32B6-B793-462E-8D41-EC3EC88D1D02}" type="pres">
      <dgm:prSet presAssocID="{61BA6516-2821-4263-A2CE-D626512354B1}" presName="linNode" presStyleCnt="0"/>
      <dgm:spPr/>
    </dgm:pt>
    <dgm:pt modelId="{3EE67E1C-C5D2-41E1-AF6F-CE94E7ED35D9}" type="pres">
      <dgm:prSet presAssocID="{61BA6516-2821-4263-A2CE-D626512354B1}" presName="parentShp" presStyleLbl="node1" presStyleIdx="0" presStyleCnt="5" custScaleX="82873" custLinFactNeighborX="-15399" custLinFactNeighborY="-20787">
        <dgm:presLayoutVars>
          <dgm:bulletEnabled val="1"/>
        </dgm:presLayoutVars>
      </dgm:prSet>
      <dgm:spPr/>
    </dgm:pt>
    <dgm:pt modelId="{46036D8F-C3DC-434F-8505-1CE5AEBCB34E}" type="pres">
      <dgm:prSet presAssocID="{61BA6516-2821-4263-A2CE-D626512354B1}" presName="childShp" presStyleLbl="bgAccFollowNode1" presStyleIdx="0" presStyleCnt="5" custScaleX="110804" custLinFactNeighborY="-4242">
        <dgm:presLayoutVars>
          <dgm:bulletEnabled val="1"/>
        </dgm:presLayoutVars>
      </dgm:prSet>
      <dgm:spPr/>
    </dgm:pt>
    <dgm:pt modelId="{B4371F27-4067-4D33-ABB9-1762C85BF0E9}" type="pres">
      <dgm:prSet presAssocID="{3A6923EE-3A2B-4CD3-8462-29F7F275F5ED}" presName="spacing" presStyleCnt="0"/>
      <dgm:spPr/>
    </dgm:pt>
    <dgm:pt modelId="{665E0D7A-E7D1-45A4-B399-0C8EC16558BC}" type="pres">
      <dgm:prSet presAssocID="{D40AA39B-7CCB-4AA7-A67E-C8E9675A105E}" presName="linNode" presStyleCnt="0"/>
      <dgm:spPr/>
    </dgm:pt>
    <dgm:pt modelId="{CF3DF752-256C-490A-AF7F-BEC74743880D}" type="pres">
      <dgm:prSet presAssocID="{D40AA39B-7CCB-4AA7-A67E-C8E9675A105E}" presName="parentShp" presStyleLbl="node1" presStyleIdx="1" presStyleCnt="5" custScaleX="84032" custLinFactNeighborX="-4738">
        <dgm:presLayoutVars>
          <dgm:bulletEnabled val="1"/>
        </dgm:presLayoutVars>
      </dgm:prSet>
      <dgm:spPr>
        <a:xfrm>
          <a:off x="0" y="887265"/>
          <a:ext cx="4354862" cy="805252"/>
        </a:xfrm>
        <a:prstGeom prst="roundRect">
          <a:avLst/>
        </a:prstGeom>
      </dgm:spPr>
    </dgm:pt>
    <dgm:pt modelId="{47051818-3B92-466C-8001-249B3CCE8A27}" type="pres">
      <dgm:prSet presAssocID="{D40AA39B-7CCB-4AA7-A67E-C8E9675A105E}" presName="childShp" presStyleLbl="bgAccFollowNode1" presStyleIdx="1" presStyleCnt="5" custScaleX="111457" custLinFactNeighborX="5" custLinFactNeighborY="-4242">
        <dgm:presLayoutVars>
          <dgm:bulletEnabled val="1"/>
        </dgm:presLayoutVars>
      </dgm:prSet>
      <dgm:spPr>
        <a:xfrm>
          <a:off x="3880956" y="982892"/>
          <a:ext cx="7720494" cy="927758"/>
        </a:xfrm>
        <a:prstGeom prst="rightArrow">
          <a:avLst>
            <a:gd name="adj1" fmla="val 75000"/>
            <a:gd name="adj2" fmla="val 50000"/>
          </a:avLst>
        </a:prstGeom>
      </dgm:spPr>
    </dgm:pt>
    <dgm:pt modelId="{796D4C4D-3FD4-4D44-8C9A-A54BD376F95D}" type="pres">
      <dgm:prSet presAssocID="{D141033A-4BB2-4D70-A733-BCDB71C86EEE}" presName="spacing" presStyleCnt="0"/>
      <dgm:spPr/>
    </dgm:pt>
    <dgm:pt modelId="{447F6C6B-8554-436B-B58E-C95257EEF6B0}" type="pres">
      <dgm:prSet presAssocID="{ADAA82A9-4AD7-4600-B6AA-FC03126E4E6C}" presName="linNode" presStyleCnt="0"/>
      <dgm:spPr/>
    </dgm:pt>
    <dgm:pt modelId="{1923D67C-E00E-49C6-A47D-319CC68AFD12}" type="pres">
      <dgm:prSet presAssocID="{ADAA82A9-4AD7-4600-B6AA-FC03126E4E6C}" presName="parentShp" presStyleLbl="node1" presStyleIdx="2" presStyleCnt="5" custScaleX="83895" custLinFactNeighborX="-7421">
        <dgm:presLayoutVars>
          <dgm:bulletEnabled val="1"/>
        </dgm:presLayoutVars>
      </dgm:prSet>
      <dgm:spPr/>
    </dgm:pt>
    <dgm:pt modelId="{CD63EE30-1405-40A7-9760-2CAFA7447771}" type="pres">
      <dgm:prSet presAssocID="{ADAA82A9-4AD7-4600-B6AA-FC03126E4E6C}" presName="childShp" presStyleLbl="bgAccFollowNode1" presStyleIdx="2" presStyleCnt="5" custScaleX="110664" custLinFactNeighborY="-4242">
        <dgm:presLayoutVars>
          <dgm:bulletEnabled val="1"/>
        </dgm:presLayoutVars>
      </dgm:prSet>
      <dgm:spPr>
        <a:xfrm>
          <a:off x="3895744" y="2003427"/>
          <a:ext cx="7703177" cy="927758"/>
        </a:xfrm>
        <a:prstGeom prst="rightArrow">
          <a:avLst>
            <a:gd name="adj1" fmla="val 75000"/>
            <a:gd name="adj2" fmla="val 50000"/>
          </a:avLst>
        </a:prstGeom>
      </dgm:spPr>
    </dgm:pt>
    <dgm:pt modelId="{9F4EA8E8-EC32-44A2-B06D-D26EC893C372}" type="pres">
      <dgm:prSet presAssocID="{712A6903-1235-4E45-931D-77174913DDE5}" presName="spacing" presStyleCnt="0"/>
      <dgm:spPr/>
    </dgm:pt>
    <dgm:pt modelId="{19699544-69C0-48A1-8404-6D44CD6F9445}" type="pres">
      <dgm:prSet presAssocID="{8DEBF5F6-B14F-496E-BD04-BD139F4CEBD1}" presName="linNode" presStyleCnt="0"/>
      <dgm:spPr/>
    </dgm:pt>
    <dgm:pt modelId="{6C6CDD30-1538-4B36-AF2E-741D23949E90}" type="pres">
      <dgm:prSet presAssocID="{8DEBF5F6-B14F-496E-BD04-BD139F4CEBD1}" presName="parentShp" presStyleLbl="node1" presStyleIdx="3" presStyleCnt="5" custScaleX="84339" custLinFactNeighborX="-5754">
        <dgm:presLayoutVars>
          <dgm:bulletEnabled val="1"/>
        </dgm:presLayoutVars>
      </dgm:prSet>
      <dgm:spPr/>
    </dgm:pt>
    <dgm:pt modelId="{0DAA4D49-A899-4440-9291-11A75C177583}" type="pres">
      <dgm:prSet presAssocID="{8DEBF5F6-B14F-496E-BD04-BD139F4CEBD1}" presName="childShp" presStyleLbl="bgAccFollowNode1" presStyleIdx="3" presStyleCnt="5" custScaleX="110139">
        <dgm:presLayoutVars>
          <dgm:bulletEnabled val="1"/>
        </dgm:presLayoutVars>
      </dgm:prSet>
      <dgm:spPr/>
    </dgm:pt>
    <dgm:pt modelId="{BE0A6BCA-1840-44B8-AC9D-2A5C5AE147B5}" type="pres">
      <dgm:prSet presAssocID="{51B2CE94-569F-4513-99C7-AC24E0C10988}" presName="spacing" presStyleCnt="0"/>
      <dgm:spPr/>
    </dgm:pt>
    <dgm:pt modelId="{8CFADEEC-D445-44B0-BC57-EF23FE780944}" type="pres">
      <dgm:prSet presAssocID="{36D576AC-FD84-4925-B862-7473C276206A}" presName="linNode" presStyleCnt="0"/>
      <dgm:spPr/>
    </dgm:pt>
    <dgm:pt modelId="{DD00C717-3090-48E1-8F39-DDF7DE177DA4}" type="pres">
      <dgm:prSet presAssocID="{36D576AC-FD84-4925-B862-7473C276206A}" presName="parentShp" presStyleLbl="node1" presStyleIdx="4" presStyleCnt="5" custScaleX="84390" custLinFactNeighborX="-5224">
        <dgm:presLayoutVars>
          <dgm:bulletEnabled val="1"/>
        </dgm:presLayoutVars>
      </dgm:prSet>
      <dgm:spPr/>
    </dgm:pt>
    <dgm:pt modelId="{9D7BBCF3-BCB0-4F2C-A5FD-531F32693DC0}" type="pres">
      <dgm:prSet presAssocID="{36D576AC-FD84-4925-B862-7473C276206A}" presName="childShp" presStyleLbl="bgAccFollowNode1" presStyleIdx="4" presStyleCnt="5" custScaleX="110173">
        <dgm:presLayoutVars>
          <dgm:bulletEnabled val="1"/>
        </dgm:presLayoutVars>
      </dgm:prSet>
      <dgm:spPr>
        <a:xfrm>
          <a:off x="3924318" y="4083852"/>
          <a:ext cx="7668999" cy="927758"/>
        </a:xfrm>
        <a:prstGeom prst="rightArrow">
          <a:avLst>
            <a:gd name="adj1" fmla="val 75000"/>
            <a:gd name="adj2" fmla="val 50000"/>
          </a:avLst>
        </a:prstGeom>
      </dgm:spPr>
    </dgm:pt>
  </dgm:ptLst>
  <dgm:cxnLst>
    <dgm:cxn modelId="{CDB7D206-C5A9-4614-9D5D-EAB5C3CE1D91}" type="presOf" srcId="{9BCB24D2-7B25-4A9D-8B49-4DFAA8EE67A7}" destId="{46036D8F-C3DC-434F-8505-1CE5AEBCB34E}" srcOrd="0" destOrd="1" presId="urn:microsoft.com/office/officeart/2005/8/layout/vList6"/>
    <dgm:cxn modelId="{12F60B13-A81B-424B-BDD5-7368A988B86B}" srcId="{61BA6516-2821-4263-A2CE-D626512354B1}" destId="{C4882848-0D5B-410A-B70A-8573421E168F}" srcOrd="0" destOrd="0" parTransId="{54D465F4-63C3-4524-87BF-05FC79114125}" sibTransId="{A1C0582C-2E68-4C74-8556-DB51960B628F}"/>
    <dgm:cxn modelId="{27F24713-9735-4FE7-9CCD-3700D9390FB3}" type="presOf" srcId="{C4882848-0D5B-410A-B70A-8573421E168F}" destId="{46036D8F-C3DC-434F-8505-1CE5AEBCB34E}" srcOrd="0" destOrd="0" presId="urn:microsoft.com/office/officeart/2005/8/layout/vList6"/>
    <dgm:cxn modelId="{D0BB571F-F239-4086-B6BD-28E3363725CC}" type="presOf" srcId="{B298F361-A8F9-42B0-A337-8595743E7A19}" destId="{47051818-3B92-466C-8001-249B3CCE8A27}" srcOrd="0" destOrd="0" presId="urn:microsoft.com/office/officeart/2005/8/layout/vList6"/>
    <dgm:cxn modelId="{46D4FD25-25EA-476F-8FF2-522E8BBA424D}" srcId="{51C6284D-8AEE-4809-8BF2-E1432FE18D65}" destId="{ADAA82A9-4AD7-4600-B6AA-FC03126E4E6C}" srcOrd="2" destOrd="0" parTransId="{4E728D19-5265-4453-B734-49102BB99527}" sibTransId="{712A6903-1235-4E45-931D-77174913DDE5}"/>
    <dgm:cxn modelId="{A768162B-04A1-4495-8DCD-529DFE5BE3AD}" type="presOf" srcId="{ADAA82A9-4AD7-4600-B6AA-FC03126E4E6C}" destId="{1923D67C-E00E-49C6-A47D-319CC68AFD12}" srcOrd="0" destOrd="0" presId="urn:microsoft.com/office/officeart/2005/8/layout/vList6"/>
    <dgm:cxn modelId="{A508D62B-9418-46D5-A61C-D1B55D9E8A9B}" srcId="{8DEBF5F6-B14F-496E-BD04-BD139F4CEBD1}" destId="{5022AAC7-1EF1-4F96-A272-8747376B0AC0}" srcOrd="0" destOrd="0" parTransId="{E4A3429E-8DAC-4139-B63E-62403B63470E}" sibTransId="{0FB08E65-F645-49C7-A844-EB48B7F4C11F}"/>
    <dgm:cxn modelId="{66F01232-F696-426E-B44E-60FF33178F6C}" srcId="{51C6284D-8AEE-4809-8BF2-E1432FE18D65}" destId="{D40AA39B-7CCB-4AA7-A67E-C8E9675A105E}" srcOrd="1" destOrd="0" parTransId="{9E67DF80-05A8-402F-B063-A046DC70DCC3}" sibTransId="{D141033A-4BB2-4D70-A733-BCDB71C86EEE}"/>
    <dgm:cxn modelId="{7E285B38-D43B-460D-AD6B-47B569340992}" type="presOf" srcId="{61BA6516-2821-4263-A2CE-D626512354B1}" destId="{3EE67E1C-C5D2-41E1-AF6F-CE94E7ED35D9}" srcOrd="0" destOrd="0" presId="urn:microsoft.com/office/officeart/2005/8/layout/vList6"/>
    <dgm:cxn modelId="{8BC8F13E-2C1F-49B5-AD02-9D24E009CBFF}" type="presOf" srcId="{5022AAC7-1EF1-4F96-A272-8747376B0AC0}" destId="{0DAA4D49-A899-4440-9291-11A75C177583}" srcOrd="0" destOrd="0" presId="urn:microsoft.com/office/officeart/2005/8/layout/vList6"/>
    <dgm:cxn modelId="{FCBCA242-AB12-4B00-B101-A2548D2811F3}" type="presOf" srcId="{D40AA39B-7CCB-4AA7-A67E-C8E9675A105E}" destId="{CF3DF752-256C-490A-AF7F-BEC74743880D}" srcOrd="0" destOrd="0" presId="urn:microsoft.com/office/officeart/2005/8/layout/vList6"/>
    <dgm:cxn modelId="{FA1E504A-6F40-4437-8F3C-9CFB81E4892D}" srcId="{51C6284D-8AEE-4809-8BF2-E1432FE18D65}" destId="{36D576AC-FD84-4925-B862-7473C276206A}" srcOrd="4" destOrd="0" parTransId="{7BF4B169-67B6-4C66-920F-D971E2E008D4}" sibTransId="{C6959762-68EF-472A-8B91-61C959E9B2D7}"/>
    <dgm:cxn modelId="{48EB536C-453D-425B-8B51-BBC460E47469}" srcId="{61BA6516-2821-4263-A2CE-D626512354B1}" destId="{9BCB24D2-7B25-4A9D-8B49-4DFAA8EE67A7}" srcOrd="1" destOrd="0" parTransId="{6DC2F672-3BE6-4C52-B436-DFF349CCFB8F}" sibTransId="{D8B943AD-9377-4342-AF80-3B3849FE7AB0}"/>
    <dgm:cxn modelId="{FDE95A77-DE87-4D1D-A00D-7018510092B2}" type="presOf" srcId="{BC4A03E4-AFA0-4DD8-A9CA-F924F0CC6939}" destId="{CD63EE30-1405-40A7-9760-2CAFA7447771}" srcOrd="0" destOrd="0" presId="urn:microsoft.com/office/officeart/2005/8/layout/vList6"/>
    <dgm:cxn modelId="{C6700C92-3EAB-4791-BAD9-10E1D88A48AA}" type="presOf" srcId="{FF607CC8-2476-4AAE-83F8-F1A074E2D1B1}" destId="{9D7BBCF3-BCB0-4F2C-A5FD-531F32693DC0}" srcOrd="0" destOrd="0" presId="urn:microsoft.com/office/officeart/2005/8/layout/vList6"/>
    <dgm:cxn modelId="{9F39A89C-E0CC-4F2D-A214-07EB339667CB}" srcId="{8DEBF5F6-B14F-496E-BD04-BD139F4CEBD1}" destId="{0613C7EB-9949-45C2-BDE1-828D2BAF8156}" srcOrd="1" destOrd="0" parTransId="{1B9733D0-5F3F-4308-9D76-82F7248D4D8F}" sibTransId="{350ED86B-6408-4385-B628-AEC75B6F01B4}"/>
    <dgm:cxn modelId="{05621AA0-1EBB-4859-ABBE-FD1303257BB4}" srcId="{51C6284D-8AEE-4809-8BF2-E1432FE18D65}" destId="{8DEBF5F6-B14F-496E-BD04-BD139F4CEBD1}" srcOrd="3" destOrd="0" parTransId="{17894BA4-AF28-4C87-9D6A-1E851D122E1E}" sibTransId="{51B2CE94-569F-4513-99C7-AC24E0C10988}"/>
    <dgm:cxn modelId="{AB0082AB-3EC3-40E6-9D15-A81F3692439C}" type="presOf" srcId="{0613C7EB-9949-45C2-BDE1-828D2BAF8156}" destId="{0DAA4D49-A899-4440-9291-11A75C177583}" srcOrd="0" destOrd="1" presId="urn:microsoft.com/office/officeart/2005/8/layout/vList6"/>
    <dgm:cxn modelId="{D1BC39C0-665F-4A29-9AEE-4F29B3B45434}" srcId="{51C6284D-8AEE-4809-8BF2-E1432FE18D65}" destId="{61BA6516-2821-4263-A2CE-D626512354B1}" srcOrd="0" destOrd="0" parTransId="{71D53D3A-7BCC-41C2-812C-6A6B04384539}" sibTransId="{3A6923EE-3A2B-4CD3-8462-29F7F275F5ED}"/>
    <dgm:cxn modelId="{EBDEAFC5-819B-4149-99C7-D90E1A7E7096}" type="presOf" srcId="{8DEBF5F6-B14F-496E-BD04-BD139F4CEBD1}" destId="{6C6CDD30-1538-4B36-AF2E-741D23949E90}" srcOrd="0" destOrd="0" presId="urn:microsoft.com/office/officeart/2005/8/layout/vList6"/>
    <dgm:cxn modelId="{D186A3D1-2616-4F42-A385-C93483A10619}" type="presOf" srcId="{51C6284D-8AEE-4809-8BF2-E1432FE18D65}" destId="{DB70CB0B-36B1-4E89-9643-370AF201D0DA}" srcOrd="0" destOrd="0" presId="urn:microsoft.com/office/officeart/2005/8/layout/vList6"/>
    <dgm:cxn modelId="{BAA04FDF-27C9-45AD-8ED8-CB9CFB0ACD81}" type="presOf" srcId="{36D576AC-FD84-4925-B862-7473C276206A}" destId="{DD00C717-3090-48E1-8F39-DDF7DE177DA4}" srcOrd="0" destOrd="0" presId="urn:microsoft.com/office/officeart/2005/8/layout/vList6"/>
    <dgm:cxn modelId="{19099AE3-9D5F-4F8C-A46E-6B11B2089CC8}" srcId="{D40AA39B-7CCB-4AA7-A67E-C8E9675A105E}" destId="{169A49F5-ACA4-4A20-9BE8-23DF371BC823}" srcOrd="1" destOrd="0" parTransId="{5744B1F4-07E4-454D-B9A1-FDF0F5EBE17F}" sibTransId="{3BF56B7E-F09D-42EF-9E44-8E917352ECC4}"/>
    <dgm:cxn modelId="{F3D855E8-9344-4CC6-AFFC-1AFC8512B796}" srcId="{36D576AC-FD84-4925-B862-7473C276206A}" destId="{FF607CC8-2476-4AAE-83F8-F1A074E2D1B1}" srcOrd="0" destOrd="0" parTransId="{0740A148-D60D-43B1-9644-CEDEE5F65F6B}" sibTransId="{E2DABBE7-CC98-4AFF-8AAE-F3BC29842EB0}"/>
    <dgm:cxn modelId="{7B7DE4EF-52E3-4E7F-B22B-53864AA1B94A}" srcId="{ADAA82A9-4AD7-4600-B6AA-FC03126E4E6C}" destId="{BC4A03E4-AFA0-4DD8-A9CA-F924F0CC6939}" srcOrd="0" destOrd="0" parTransId="{724D4F61-9049-43DF-BC4D-9958D2D80A5E}" sibTransId="{9BB4C1B4-D561-4BED-9BC9-A9BB0246B605}"/>
    <dgm:cxn modelId="{74D336F1-49DC-434A-90CE-FC2CCF128800}" srcId="{D40AA39B-7CCB-4AA7-A67E-C8E9675A105E}" destId="{B298F361-A8F9-42B0-A337-8595743E7A19}" srcOrd="0" destOrd="0" parTransId="{10CE0059-C278-4569-B2C2-2CEF01CD2B4F}" sibTransId="{7451DC6E-69B2-4DE1-9F18-68F2A0B7AA11}"/>
    <dgm:cxn modelId="{F4EF62FE-6E39-446E-A037-9E747226C328}" type="presOf" srcId="{169A49F5-ACA4-4A20-9BE8-23DF371BC823}" destId="{47051818-3B92-466C-8001-249B3CCE8A27}" srcOrd="0" destOrd="1" presId="urn:microsoft.com/office/officeart/2005/8/layout/vList6"/>
    <dgm:cxn modelId="{895F754A-B4DF-4FAA-AB52-296C9ED52725}" type="presParOf" srcId="{DB70CB0B-36B1-4E89-9643-370AF201D0DA}" destId="{8F8E32B6-B793-462E-8D41-EC3EC88D1D02}" srcOrd="0" destOrd="0" presId="urn:microsoft.com/office/officeart/2005/8/layout/vList6"/>
    <dgm:cxn modelId="{E93B4B8C-515B-4F43-BAB8-E9655284FB2E}" type="presParOf" srcId="{8F8E32B6-B793-462E-8D41-EC3EC88D1D02}" destId="{3EE67E1C-C5D2-41E1-AF6F-CE94E7ED35D9}" srcOrd="0" destOrd="0" presId="urn:microsoft.com/office/officeart/2005/8/layout/vList6"/>
    <dgm:cxn modelId="{A66088A3-C26B-4117-A449-96CD4130CB10}" type="presParOf" srcId="{8F8E32B6-B793-462E-8D41-EC3EC88D1D02}" destId="{46036D8F-C3DC-434F-8505-1CE5AEBCB34E}" srcOrd="1" destOrd="0" presId="urn:microsoft.com/office/officeart/2005/8/layout/vList6"/>
    <dgm:cxn modelId="{D3D60CDA-675B-4884-BB48-81864326E231}" type="presParOf" srcId="{DB70CB0B-36B1-4E89-9643-370AF201D0DA}" destId="{B4371F27-4067-4D33-ABB9-1762C85BF0E9}" srcOrd="1" destOrd="0" presId="urn:microsoft.com/office/officeart/2005/8/layout/vList6"/>
    <dgm:cxn modelId="{31AD3178-6E56-445D-BAA3-FF6C52CDA8B5}" type="presParOf" srcId="{DB70CB0B-36B1-4E89-9643-370AF201D0DA}" destId="{665E0D7A-E7D1-45A4-B399-0C8EC16558BC}" srcOrd="2" destOrd="0" presId="urn:microsoft.com/office/officeart/2005/8/layout/vList6"/>
    <dgm:cxn modelId="{C6CCFDB7-1BE9-4E49-A039-7E2349A6C0A5}" type="presParOf" srcId="{665E0D7A-E7D1-45A4-B399-0C8EC16558BC}" destId="{CF3DF752-256C-490A-AF7F-BEC74743880D}" srcOrd="0" destOrd="0" presId="urn:microsoft.com/office/officeart/2005/8/layout/vList6"/>
    <dgm:cxn modelId="{8F99C75A-B7BE-4E76-AFF5-15C5236B068E}" type="presParOf" srcId="{665E0D7A-E7D1-45A4-B399-0C8EC16558BC}" destId="{47051818-3B92-466C-8001-249B3CCE8A27}" srcOrd="1" destOrd="0" presId="urn:microsoft.com/office/officeart/2005/8/layout/vList6"/>
    <dgm:cxn modelId="{B6A77E61-7837-450C-AC1C-DBAFE0DFDF8A}" type="presParOf" srcId="{DB70CB0B-36B1-4E89-9643-370AF201D0DA}" destId="{796D4C4D-3FD4-4D44-8C9A-A54BD376F95D}" srcOrd="3" destOrd="0" presId="urn:microsoft.com/office/officeart/2005/8/layout/vList6"/>
    <dgm:cxn modelId="{3CCD315B-1389-4631-AD75-485B0E83D060}" type="presParOf" srcId="{DB70CB0B-36B1-4E89-9643-370AF201D0DA}" destId="{447F6C6B-8554-436B-B58E-C95257EEF6B0}" srcOrd="4" destOrd="0" presId="urn:microsoft.com/office/officeart/2005/8/layout/vList6"/>
    <dgm:cxn modelId="{794CE822-0A83-412F-BB8F-0839B227E4EC}" type="presParOf" srcId="{447F6C6B-8554-436B-B58E-C95257EEF6B0}" destId="{1923D67C-E00E-49C6-A47D-319CC68AFD12}" srcOrd="0" destOrd="0" presId="urn:microsoft.com/office/officeart/2005/8/layout/vList6"/>
    <dgm:cxn modelId="{D0495F57-0566-441E-885F-B34CA6101497}" type="presParOf" srcId="{447F6C6B-8554-436B-B58E-C95257EEF6B0}" destId="{CD63EE30-1405-40A7-9760-2CAFA7447771}" srcOrd="1" destOrd="0" presId="urn:microsoft.com/office/officeart/2005/8/layout/vList6"/>
    <dgm:cxn modelId="{5C4389F3-D074-4314-BACC-0A5C9CA66700}" type="presParOf" srcId="{DB70CB0B-36B1-4E89-9643-370AF201D0DA}" destId="{9F4EA8E8-EC32-44A2-B06D-D26EC893C372}" srcOrd="5" destOrd="0" presId="urn:microsoft.com/office/officeart/2005/8/layout/vList6"/>
    <dgm:cxn modelId="{E4C58F97-87F9-440E-8A60-FE73621C761B}" type="presParOf" srcId="{DB70CB0B-36B1-4E89-9643-370AF201D0DA}" destId="{19699544-69C0-48A1-8404-6D44CD6F9445}" srcOrd="6" destOrd="0" presId="urn:microsoft.com/office/officeart/2005/8/layout/vList6"/>
    <dgm:cxn modelId="{3E3F3A2A-2A05-402E-92A3-58B41C0C7EC3}" type="presParOf" srcId="{19699544-69C0-48A1-8404-6D44CD6F9445}" destId="{6C6CDD30-1538-4B36-AF2E-741D23949E90}" srcOrd="0" destOrd="0" presId="urn:microsoft.com/office/officeart/2005/8/layout/vList6"/>
    <dgm:cxn modelId="{B79BF4FD-1DAE-42FC-84F8-08F76448D5B6}" type="presParOf" srcId="{19699544-69C0-48A1-8404-6D44CD6F9445}" destId="{0DAA4D49-A899-4440-9291-11A75C177583}" srcOrd="1" destOrd="0" presId="urn:microsoft.com/office/officeart/2005/8/layout/vList6"/>
    <dgm:cxn modelId="{DF95F850-8A8F-4D15-A464-AFD6F272491C}" type="presParOf" srcId="{DB70CB0B-36B1-4E89-9643-370AF201D0DA}" destId="{BE0A6BCA-1840-44B8-AC9D-2A5C5AE147B5}" srcOrd="7" destOrd="0" presId="urn:microsoft.com/office/officeart/2005/8/layout/vList6"/>
    <dgm:cxn modelId="{5D229BF7-F621-4F53-BC29-F07234AFDAD8}" type="presParOf" srcId="{DB70CB0B-36B1-4E89-9643-370AF201D0DA}" destId="{8CFADEEC-D445-44B0-BC57-EF23FE780944}" srcOrd="8" destOrd="0" presId="urn:microsoft.com/office/officeart/2005/8/layout/vList6"/>
    <dgm:cxn modelId="{5ED3660C-8A1B-49B1-9724-19C7D95B5813}" type="presParOf" srcId="{8CFADEEC-D445-44B0-BC57-EF23FE780944}" destId="{DD00C717-3090-48E1-8F39-DDF7DE177DA4}" srcOrd="0" destOrd="0" presId="urn:microsoft.com/office/officeart/2005/8/layout/vList6"/>
    <dgm:cxn modelId="{C5A483B2-6D3C-4A67-A89A-D7AFA922D0D5}" type="presParOf" srcId="{8CFADEEC-D445-44B0-BC57-EF23FE780944}" destId="{9D7BBCF3-BCB0-4F2C-A5FD-531F32693DC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2474" y="108372"/>
          <a:ext cx="2005681" cy="802272"/>
        </a:xfrm>
        <a:prstGeom prst="chevron">
          <a:avLst/>
        </a:prstGeom>
        <a:solidFill>
          <a:srgbClr val="FF0000"/>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b="1" dirty="0">
              <a:solidFill>
                <a:sysClr val="window" lastClr="FFFFFF"/>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a:latin typeface="Arial" panose="020B0604020202020204" pitchFamily="34" charset="0"/>
            <a:cs typeface="Arial" panose="020B0604020202020204" pitchFamily="34" charset="0"/>
          </a:endParaRPr>
        </a:p>
      </dgm:t>
    </dgm:pt>
    <dgm:pt modelId="{6D3AE617-7C99-49EC-8A51-6D666DC594A9}">
      <dgm:prSet phldrT="[Text]"/>
      <dgm:spPr>
        <a:xfrm>
          <a:off x="1747417" y="176565"/>
          <a:ext cx="1664715" cy="665886"/>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Define</a:t>
          </a:r>
        </a:p>
      </dgm:t>
    </dgm:pt>
    <dgm:pt modelId="{73FEC3B1-3DAD-4D6E-95A5-1675B9D761D4}" type="parTrans" cxnId="{9423B247-985B-4BB7-B2E4-988DBAD5F9F9}">
      <dgm:prSet/>
      <dgm:spPr/>
      <dgm:t>
        <a:bodyPr/>
        <a:lstStyle/>
        <a:p>
          <a:endParaRPr lang="en-GB">
            <a:latin typeface="Arial" panose="020B0604020202020204" pitchFamily="34" charset="0"/>
            <a:cs typeface="Arial" panose="020B0604020202020204" pitchFamily="34" charset="0"/>
          </a:endParaRPr>
        </a:p>
      </dgm:t>
    </dgm:pt>
    <dgm:pt modelId="{BD8E0FBE-32C6-4CB1-AAF1-0B6748858EDF}" type="sibTrans" cxnId="{9423B247-985B-4BB7-B2E4-988DBAD5F9F9}">
      <dgm:prSet/>
      <dgm:spPr/>
      <dgm:t>
        <a:bodyPr/>
        <a:lstStyle/>
        <a:p>
          <a:endParaRPr lang="en-GB">
            <a:latin typeface="Arial" panose="020B0604020202020204" pitchFamily="34" charset="0"/>
            <a:cs typeface="Arial" panose="020B0604020202020204" pitchFamily="34" charset="0"/>
          </a:endParaRPr>
        </a:p>
      </dgm:t>
    </dgm:pt>
    <dgm:pt modelId="{71AE87AA-FE8E-4568-9A1E-1B8A197C745B}">
      <dgm:prSet phldrT="[Text]"/>
      <dgm:spPr>
        <a:xfrm>
          <a:off x="3179072" y="176565"/>
          <a:ext cx="1664715" cy="665886"/>
        </a:xfrm>
        <a:prstGeom prst="chevron">
          <a:avLst/>
        </a:prstGeom>
        <a:solidFill>
          <a:srgbClr val="70AD47">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a:latin typeface="Arial" panose="020B0604020202020204" pitchFamily="34" charset="0"/>
            <a:cs typeface="Arial" panose="020B0604020202020204" pitchFamily="34" charset="0"/>
          </a:endParaRPr>
        </a:p>
      </dgm:t>
    </dgm:pt>
    <dgm:pt modelId="{F88883A0-324C-4D59-8876-E057C939B0D2}">
      <dgm:prSet phldrT="[Text]"/>
      <dgm:spPr>
        <a:xfrm>
          <a:off x="6042383" y="176565"/>
          <a:ext cx="1690801" cy="665886"/>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a:latin typeface="Arial" panose="020B0604020202020204" pitchFamily="34" charset="0"/>
            <a:cs typeface="Arial" panose="020B0604020202020204" pitchFamily="34" charset="0"/>
          </a:endParaRPr>
        </a:p>
      </dgm:t>
    </dgm:pt>
    <dgm:pt modelId="{8375DD3E-8188-4CCD-94C6-B9D9186B6596}">
      <dgm:prSet phldrT="[Text]"/>
      <dgm:spPr>
        <a:xfrm>
          <a:off x="4610728" y="176565"/>
          <a:ext cx="1664715" cy="665886"/>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dgm:presLayoutVars>
          <dgm:bulletEnabled val="1"/>
        </dgm:presLayoutVars>
      </dgm:prSet>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dgm:presLayoutVars>
          <dgm:bulletEnabled val="1"/>
        </dgm:presLayoutVars>
      </dgm:prSet>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01567">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2474" y="180974"/>
          <a:ext cx="2005681" cy="657069"/>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dirty="0">
              <a:solidFill>
                <a:sysClr val="windowText" lastClr="000000"/>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6D3AE617-7C99-49EC-8A51-6D666DC594A9}">
      <dgm:prSet phldrT="[Text]" custT="1"/>
      <dgm:spPr>
        <a:xfrm>
          <a:off x="1747417" y="85569"/>
          <a:ext cx="1664715" cy="847879"/>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lIns="0" tIns="0" bIns="0"/>
        <a:lstStyle/>
        <a:p>
          <a:pPr>
            <a:buNone/>
          </a:pPr>
          <a:r>
            <a:rPr lang="en-GB" sz="2000" b="1" dirty="0">
              <a:solidFill>
                <a:sysClr val="window" lastClr="FFFFFF"/>
              </a:solidFill>
              <a:latin typeface="Arial" panose="020B0604020202020204" pitchFamily="34" charset="0"/>
              <a:ea typeface="+mn-ea"/>
              <a:cs typeface="Arial" panose="020B0604020202020204" pitchFamily="34" charset="0"/>
            </a:rPr>
            <a:t>Define</a:t>
          </a:r>
        </a:p>
      </dgm:t>
    </dgm:pt>
    <dgm:pt modelId="{73FEC3B1-3DAD-4D6E-95A5-1675B9D761D4}" type="par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BD8E0FBE-32C6-4CB1-AAF1-0B6748858EDF}" type="sib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71AE87AA-FE8E-4568-9A1E-1B8A197C745B}">
      <dgm:prSet phldrT="[Text]" custT="1"/>
      <dgm:spPr>
        <a:xfrm>
          <a:off x="3179072" y="190499"/>
          <a:ext cx="1664715" cy="638018"/>
        </a:xfrm>
        <a:prstGeom prst="chevron">
          <a:avLst/>
        </a:prstGeom>
        <a:solidFill>
          <a:srgbClr val="70AD47">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F88883A0-324C-4D59-8876-E057C939B0D2}">
      <dgm:prSet phldrT="[Text]" custT="1"/>
      <dgm:spPr>
        <a:xfrm>
          <a:off x="6042383" y="176565"/>
          <a:ext cx="1690801" cy="665886"/>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375DD3E-8188-4CCD-94C6-B9D9186B6596}">
      <dgm:prSet phldrT="[Text]" custT="1"/>
      <dgm:spPr>
        <a:xfrm>
          <a:off x="4610728" y="176565"/>
          <a:ext cx="1664715" cy="665886"/>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custScaleX="86683" custScaleY="81901"/>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custScaleX="113847" custScaleY="127331">
        <dgm:presLayoutVars>
          <dgm:bulletEnabled val="1"/>
        </dgm:presLayoutVars>
      </dgm:prSet>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custScaleX="111457" custScaleY="95815">
        <dgm:presLayoutVars>
          <dgm:bulletEnabled val="1"/>
        </dgm:presLayoutVars>
      </dgm:prSet>
      <dgm:spPr>
        <a:xfrm>
          <a:off x="3179072" y="95091"/>
          <a:ext cx="1664715" cy="828835"/>
        </a:xfrm>
        <a:prstGeom prst="chevron">
          <a:avLst/>
        </a:prstGeom>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custScaleX="108036">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10518">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2474" y="180974"/>
          <a:ext cx="2005681" cy="657069"/>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dirty="0">
              <a:solidFill>
                <a:sysClr val="windowText" lastClr="000000"/>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71AE87AA-FE8E-4568-9A1E-1B8A197C745B}">
      <dgm:prSet phldrT="[Text]" custT="1"/>
      <dgm:spPr>
        <a:xfrm>
          <a:off x="3179072" y="95091"/>
          <a:ext cx="1664715" cy="828835"/>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1" dirty="0">
              <a:solidFill>
                <a:sysClr val="window" lastClr="FFFFFF"/>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F88883A0-324C-4D59-8876-E057C939B0D2}">
      <dgm:prSet phldrT="[Text]" custT="1"/>
      <dgm:spPr>
        <a:xfrm>
          <a:off x="6042383" y="176565"/>
          <a:ext cx="1690801" cy="665886"/>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375DD3E-8188-4CCD-94C6-B9D9186B6596}">
      <dgm:prSet phldrT="[Text]" custT="1"/>
      <dgm:spPr>
        <a:xfrm>
          <a:off x="4610728" y="176565"/>
          <a:ext cx="1664715" cy="665886"/>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6D3AE617-7C99-49EC-8A51-6D666DC594A9}">
      <dgm:prSet phldrT="[Text]" custT="1"/>
      <dgm:spPr>
        <a:xfrm>
          <a:off x="1747417" y="171448"/>
          <a:ext cx="1664715" cy="676120"/>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en-GB" sz="200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Define</a:t>
          </a:r>
        </a:p>
      </dgm:t>
    </dgm:pt>
    <dgm:pt modelId="{BD8E0FBE-32C6-4CB1-AAF1-0B6748858EDF}" type="sib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73FEC3B1-3DAD-4D6E-95A5-1675B9D761D4}" type="par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custScaleX="85371" custScaleY="81901" custLinFactNeighborY="0"/>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custScaleY="101537">
        <dgm:presLayoutVars>
          <dgm:bulletEnabled val="1"/>
        </dgm:presLayoutVars>
      </dgm:prSet>
      <dgm:spPr>
        <a:xfrm>
          <a:off x="1747417" y="85569"/>
          <a:ext cx="1664715" cy="847879"/>
        </a:xfrm>
        <a:prstGeom prst="chevron">
          <a:avLst/>
        </a:prstGeom>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custScaleY="124471">
        <dgm:presLayoutVars>
          <dgm:bulletEnabled val="1"/>
        </dgm:presLayoutVars>
      </dgm:prSet>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24821">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2474" y="180974"/>
          <a:ext cx="2005681" cy="657069"/>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dirty="0">
              <a:solidFill>
                <a:sysClr val="windowText" lastClr="000000"/>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71AE87AA-FE8E-4568-9A1E-1B8A197C745B}">
      <dgm:prSet phldrT="[Text]" custT="1"/>
      <dgm:spPr>
        <a:xfrm>
          <a:off x="3179072" y="95091"/>
          <a:ext cx="1664715" cy="828835"/>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1" dirty="0">
              <a:solidFill>
                <a:sysClr val="window" lastClr="FFFFFF"/>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F88883A0-324C-4D59-8876-E057C939B0D2}">
      <dgm:prSet phldrT="[Text]" custT="1"/>
      <dgm:spPr>
        <a:xfrm>
          <a:off x="6042383" y="176565"/>
          <a:ext cx="1690801" cy="665886"/>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375DD3E-8188-4CCD-94C6-B9D9186B6596}">
      <dgm:prSet phldrT="[Text]" custT="1"/>
      <dgm:spPr>
        <a:xfrm>
          <a:off x="4610728" y="176565"/>
          <a:ext cx="1664715" cy="665886"/>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6D3AE617-7C99-49EC-8A51-6D666DC594A9}">
      <dgm:prSet phldrT="[Text]" custT="1"/>
      <dgm:spPr>
        <a:xfrm>
          <a:off x="1747417" y="171448"/>
          <a:ext cx="1664715" cy="676120"/>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en-GB" sz="200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Define</a:t>
          </a:r>
        </a:p>
      </dgm:t>
    </dgm:pt>
    <dgm:pt modelId="{BD8E0FBE-32C6-4CB1-AAF1-0B6748858EDF}" type="sib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73FEC3B1-3DAD-4D6E-95A5-1675B9D761D4}" type="par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custScaleX="85371" custScaleY="81901" custLinFactNeighborY="0"/>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custScaleY="101537">
        <dgm:presLayoutVars>
          <dgm:bulletEnabled val="1"/>
        </dgm:presLayoutVars>
      </dgm:prSet>
      <dgm:spPr>
        <a:xfrm>
          <a:off x="1747417" y="85569"/>
          <a:ext cx="1664715" cy="847879"/>
        </a:xfrm>
        <a:prstGeom prst="chevron">
          <a:avLst/>
        </a:prstGeom>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custScaleY="124471">
        <dgm:presLayoutVars>
          <dgm:bulletEnabled val="1"/>
        </dgm:presLayoutVars>
      </dgm:prSet>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24821">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2474" y="180974"/>
          <a:ext cx="2005681" cy="657069"/>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dirty="0">
              <a:solidFill>
                <a:sysClr val="windowText" lastClr="000000"/>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71AE87AA-FE8E-4568-9A1E-1B8A197C745B}">
      <dgm:prSet phldrT="[Text]" custT="1"/>
      <dgm:spPr>
        <a:xfrm>
          <a:off x="3179072" y="95091"/>
          <a:ext cx="1664715" cy="828835"/>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0" dirty="0">
              <a:solidFill>
                <a:schemeClr val="tx1"/>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F88883A0-324C-4D59-8876-E057C939B0D2}">
      <dgm:prSet phldrT="[Text]" custT="1"/>
      <dgm:spPr>
        <a:xfrm>
          <a:off x="6042383" y="176565"/>
          <a:ext cx="1690801" cy="665886"/>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375DD3E-8188-4CCD-94C6-B9D9186B6596}">
      <dgm:prSet phldrT="[Text]" custT="1"/>
      <dgm:spPr>
        <a:xfrm>
          <a:off x="4610728" y="176565"/>
          <a:ext cx="1664715" cy="665886"/>
        </a:xfrm>
        <a:prstGeom prst="chevron">
          <a:avLst/>
        </a:prstGeom>
        <a:solidFill>
          <a:srgbClr val="00B0F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1" dirty="0">
              <a:solidFill>
                <a:schemeClr val="bg1"/>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6D3AE617-7C99-49EC-8A51-6D666DC594A9}">
      <dgm:prSet phldrT="[Text]" custT="1"/>
      <dgm:spPr>
        <a:xfrm>
          <a:off x="1747417" y="171448"/>
          <a:ext cx="1664715" cy="676120"/>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spcFirstLastPara="0" vert="horz" wrap="square" lIns="19050" tIns="9525" rIns="0" bIns="9525" numCol="1" spcCol="1270" anchor="ctr" anchorCtr="0"/>
        <a:lstStyle/>
        <a:p>
          <a:pPr marL="0" lvl="0" indent="0" algn="ctr" defTabSz="666750">
            <a:lnSpc>
              <a:spcPct val="90000"/>
            </a:lnSpc>
            <a:spcBef>
              <a:spcPct val="0"/>
            </a:spcBef>
            <a:spcAft>
              <a:spcPct val="35000"/>
            </a:spcAft>
            <a:buNone/>
          </a:pPr>
          <a:r>
            <a:rPr lang="en-GB" sz="200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Define</a:t>
          </a:r>
        </a:p>
      </dgm:t>
    </dgm:pt>
    <dgm:pt modelId="{BD8E0FBE-32C6-4CB1-AAF1-0B6748858EDF}" type="sib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73FEC3B1-3DAD-4D6E-95A5-1675B9D761D4}" type="par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custScaleX="85371" custScaleY="81901"/>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custScaleY="101537">
        <dgm:presLayoutVars>
          <dgm:bulletEnabled val="1"/>
        </dgm:presLayoutVars>
      </dgm:prSet>
      <dgm:spPr>
        <a:xfrm>
          <a:off x="1747417" y="85569"/>
          <a:ext cx="1664715" cy="847879"/>
        </a:xfrm>
        <a:prstGeom prst="chevron">
          <a:avLst/>
        </a:prstGeom>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custScaleY="92455">
        <dgm:presLayoutVars>
          <dgm:bulletEnabled val="1"/>
        </dgm:presLayoutVars>
      </dgm:prSet>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custScaleX="116988" custScaleY="120097">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24821">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3215" y="213728"/>
          <a:ext cx="1999477" cy="655036"/>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dirty="0">
              <a:solidFill>
                <a:sysClr val="windowText" lastClr="000000"/>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6D3AE617-7C99-49EC-8A51-6D666DC594A9}">
      <dgm:prSet phldrT="[Text]" custT="1"/>
      <dgm:spPr>
        <a:xfrm>
          <a:off x="1742760" y="223224"/>
          <a:ext cx="1659566" cy="636045"/>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lIns="0" tIns="0" bIns="0"/>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Define</a:t>
          </a:r>
        </a:p>
      </dgm:t>
    </dgm:pt>
    <dgm:pt modelId="{73FEC3B1-3DAD-4D6E-95A5-1675B9D761D4}" type="par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BD8E0FBE-32C6-4CB1-AAF1-0B6748858EDF}" type="sib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71AE87AA-FE8E-4568-9A1E-1B8A197C745B}">
      <dgm:prSet phldrT="[Text]" custT="1"/>
      <dgm:spPr>
        <a:xfrm>
          <a:off x="3169987" y="232720"/>
          <a:ext cx="1659566" cy="617053"/>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F88883A0-324C-4D59-8876-E057C939B0D2}">
      <dgm:prSet phldrT="[Text]" custT="1"/>
      <dgm:spPr>
        <a:xfrm>
          <a:off x="6024441" y="92052"/>
          <a:ext cx="1993753" cy="898389"/>
        </a:xfrm>
        <a:prstGeom prst="chevron">
          <a:avLst/>
        </a:prstGeom>
        <a:solidFill>
          <a:srgbClr val="00206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1" dirty="0">
              <a:solidFill>
                <a:sysClr val="window" lastClr="FFFFFF"/>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375DD3E-8188-4CCD-94C6-B9D9186B6596}">
      <dgm:prSet phldrT="[Text]" custT="1"/>
      <dgm:spPr>
        <a:xfrm>
          <a:off x="4597214" y="232720"/>
          <a:ext cx="1659566" cy="617053"/>
        </a:xfrm>
        <a:prstGeom prst="chevron">
          <a:avLst/>
        </a:prstGeom>
        <a:solidFill>
          <a:srgbClr val="4472C4">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custScaleX="90901" custScaleY="81901"/>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custScaleY="95815">
        <dgm:presLayoutVars>
          <dgm:bulletEnabled val="1"/>
        </dgm:presLayoutVars>
      </dgm:prSet>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custScaleY="92954">
        <dgm:presLayoutVars>
          <dgm:bulletEnabled val="1"/>
        </dgm:presLayoutVars>
      </dgm:prSet>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custScaleY="92954">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37497" custScaleY="135335">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3215" y="213728"/>
          <a:ext cx="1999477" cy="655036"/>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dirty="0">
              <a:solidFill>
                <a:sysClr val="windowText" lastClr="000000"/>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6D3AE617-7C99-49EC-8A51-6D666DC594A9}">
      <dgm:prSet phldrT="[Text]" custT="1"/>
      <dgm:spPr>
        <a:xfrm>
          <a:off x="1742760" y="223224"/>
          <a:ext cx="1659566" cy="636045"/>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lIns="0" tIns="0" bIns="0"/>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Define</a:t>
          </a:r>
        </a:p>
      </dgm:t>
    </dgm:pt>
    <dgm:pt modelId="{73FEC3B1-3DAD-4D6E-95A5-1675B9D761D4}" type="par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BD8E0FBE-32C6-4CB1-AAF1-0B6748858EDF}" type="sib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71AE87AA-FE8E-4568-9A1E-1B8A197C745B}">
      <dgm:prSet phldrT="[Text]" custT="1"/>
      <dgm:spPr>
        <a:xfrm>
          <a:off x="3169987" y="232720"/>
          <a:ext cx="1659566" cy="617053"/>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F88883A0-324C-4D59-8876-E057C939B0D2}">
      <dgm:prSet phldrT="[Text]" custT="1"/>
      <dgm:spPr>
        <a:xfrm>
          <a:off x="6024441" y="92052"/>
          <a:ext cx="1993753" cy="898389"/>
        </a:xfrm>
        <a:prstGeom prst="chevron">
          <a:avLst/>
        </a:prstGeom>
        <a:solidFill>
          <a:srgbClr val="00206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1" dirty="0">
              <a:solidFill>
                <a:sysClr val="window" lastClr="FFFFFF"/>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375DD3E-8188-4CCD-94C6-B9D9186B6596}">
      <dgm:prSet phldrT="[Text]" custT="1"/>
      <dgm:spPr>
        <a:xfrm>
          <a:off x="4597214" y="232720"/>
          <a:ext cx="1659566" cy="617053"/>
        </a:xfrm>
        <a:prstGeom prst="chevron">
          <a:avLst/>
        </a:prstGeom>
        <a:solidFill>
          <a:srgbClr val="4472C4">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custScaleX="90901" custScaleY="81901"/>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custScaleY="95815">
        <dgm:presLayoutVars>
          <dgm:bulletEnabled val="1"/>
        </dgm:presLayoutVars>
      </dgm:prSet>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custScaleY="92954">
        <dgm:presLayoutVars>
          <dgm:bulletEnabled val="1"/>
        </dgm:presLayoutVars>
      </dgm:prSet>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custScaleY="92954">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37497" custScaleY="135335">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F0E26C7-CCBA-454A-8AA7-E5C455DE1CF8}"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GB"/>
        </a:p>
      </dgm:t>
    </dgm:pt>
    <dgm:pt modelId="{F23E5F1B-C23C-4169-A7A9-CD8F4F4FA30C}">
      <dgm:prSet phldrT="[Text]" custT="1"/>
      <dgm:spPr>
        <a:xfrm>
          <a:off x="3215" y="213728"/>
          <a:ext cx="1999477" cy="655036"/>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GB" sz="2000" dirty="0">
              <a:solidFill>
                <a:sysClr val="windowText" lastClr="000000"/>
              </a:solidFill>
              <a:latin typeface="Arial" panose="020B0604020202020204" pitchFamily="34" charset="0"/>
              <a:ea typeface="+mn-ea"/>
              <a:cs typeface="Arial" panose="020B0604020202020204" pitchFamily="34" charset="0"/>
            </a:rPr>
            <a:t>Scope</a:t>
          </a:r>
        </a:p>
      </dgm:t>
    </dgm:pt>
    <dgm:pt modelId="{BF4F9795-2643-45F1-A5F2-537DF1865AD7}" type="par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1651DE6E-C5C0-459F-B548-CE6B847778BF}" type="sibTrans" cxnId="{2236D772-892F-4B54-BEDE-E30C08DEE762}">
      <dgm:prSet/>
      <dgm:spPr/>
      <dgm:t>
        <a:bodyPr/>
        <a:lstStyle/>
        <a:p>
          <a:endParaRPr lang="en-GB" sz="2000">
            <a:latin typeface="Arial" panose="020B0604020202020204" pitchFamily="34" charset="0"/>
            <a:cs typeface="Arial" panose="020B0604020202020204" pitchFamily="34" charset="0"/>
          </a:endParaRPr>
        </a:p>
      </dgm:t>
    </dgm:pt>
    <dgm:pt modelId="{6D3AE617-7C99-49EC-8A51-6D666DC594A9}">
      <dgm:prSet phldrT="[Text]" custT="1"/>
      <dgm:spPr>
        <a:xfrm>
          <a:off x="1742760" y="223224"/>
          <a:ext cx="1659566" cy="636045"/>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lIns="0" tIns="0" bIns="0"/>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Define</a:t>
          </a:r>
        </a:p>
      </dgm:t>
    </dgm:pt>
    <dgm:pt modelId="{73FEC3B1-3DAD-4D6E-95A5-1675B9D761D4}" type="par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BD8E0FBE-32C6-4CB1-AAF1-0B6748858EDF}" type="sibTrans" cxnId="{9423B247-985B-4BB7-B2E4-988DBAD5F9F9}">
      <dgm:prSet/>
      <dgm:spPr/>
      <dgm:t>
        <a:bodyPr/>
        <a:lstStyle/>
        <a:p>
          <a:endParaRPr lang="en-GB" sz="2000">
            <a:latin typeface="Arial" panose="020B0604020202020204" pitchFamily="34" charset="0"/>
            <a:cs typeface="Arial" panose="020B0604020202020204" pitchFamily="34" charset="0"/>
          </a:endParaRPr>
        </a:p>
      </dgm:t>
    </dgm:pt>
    <dgm:pt modelId="{71AE87AA-FE8E-4568-9A1E-1B8A197C745B}">
      <dgm:prSet phldrT="[Text]" custT="1"/>
      <dgm:spPr>
        <a:xfrm>
          <a:off x="3169987" y="232720"/>
          <a:ext cx="1659566" cy="617053"/>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Design &amp; Plan</a:t>
          </a:r>
        </a:p>
      </dgm:t>
    </dgm:pt>
    <dgm:pt modelId="{A2789444-BF92-4C20-BD2C-332B12FB8186}" type="par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22E49D23-FEEF-484A-9F49-A50955A83223}" type="sibTrans" cxnId="{4152E932-4C65-460C-B8E0-D2D68FDE374E}">
      <dgm:prSet/>
      <dgm:spPr/>
      <dgm:t>
        <a:bodyPr/>
        <a:lstStyle/>
        <a:p>
          <a:endParaRPr lang="en-GB" sz="2000">
            <a:latin typeface="Arial" panose="020B0604020202020204" pitchFamily="34" charset="0"/>
            <a:cs typeface="Arial" panose="020B0604020202020204" pitchFamily="34" charset="0"/>
          </a:endParaRPr>
        </a:p>
      </dgm:t>
    </dgm:pt>
    <dgm:pt modelId="{F88883A0-324C-4D59-8876-E057C939B0D2}">
      <dgm:prSet phldrT="[Text]" custT="1"/>
      <dgm:spPr>
        <a:xfrm>
          <a:off x="6024441" y="92052"/>
          <a:ext cx="1993753" cy="898389"/>
        </a:xfrm>
        <a:prstGeom prst="chevron">
          <a:avLst/>
        </a:prstGeom>
        <a:solidFill>
          <a:srgbClr val="00206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1" dirty="0">
              <a:solidFill>
                <a:sysClr val="window" lastClr="FFFFFF"/>
              </a:solidFill>
              <a:latin typeface="Arial" panose="020B0604020202020204" pitchFamily="34" charset="0"/>
              <a:ea typeface="+mn-ea"/>
              <a:cs typeface="Arial" panose="020B0604020202020204" pitchFamily="34" charset="0"/>
            </a:rPr>
            <a:t>Implement, Review &amp; Close</a:t>
          </a:r>
        </a:p>
      </dgm:t>
    </dgm:pt>
    <dgm:pt modelId="{45DC0B4F-20D1-499A-923C-343A8EABB664}" type="par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C223DCE-1FD5-4793-BB07-C107305E8954}" type="sibTrans" cxnId="{FB1ABE6F-F385-4485-AFC0-EF7DABA5DA96}">
      <dgm:prSet/>
      <dgm:spPr/>
      <dgm:t>
        <a:bodyPr/>
        <a:lstStyle/>
        <a:p>
          <a:endParaRPr lang="en-GB" sz="2000">
            <a:latin typeface="Arial" panose="020B0604020202020204" pitchFamily="34" charset="0"/>
            <a:cs typeface="Arial" panose="020B0604020202020204" pitchFamily="34" charset="0"/>
          </a:endParaRPr>
        </a:p>
      </dgm:t>
    </dgm:pt>
    <dgm:pt modelId="{8375DD3E-8188-4CCD-94C6-B9D9186B6596}">
      <dgm:prSet phldrT="[Text]" custT="1"/>
      <dgm:spPr>
        <a:xfrm>
          <a:off x="4597214" y="232720"/>
          <a:ext cx="1659566" cy="617053"/>
        </a:xfrm>
        <a:prstGeom prst="chevron">
          <a:avLst/>
        </a:prstGeom>
        <a:solidFill>
          <a:srgbClr val="4472C4">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gm:spPr>
      <dgm:t>
        <a:bodyPr/>
        <a:lstStyle/>
        <a:p>
          <a:pPr>
            <a:buNone/>
          </a:pPr>
          <a:r>
            <a:rPr lang="en-GB" sz="2000" b="0" dirty="0">
              <a:solidFill>
                <a:sysClr val="windowText" lastClr="000000"/>
              </a:solidFill>
              <a:latin typeface="Arial" panose="020B0604020202020204" pitchFamily="34" charset="0"/>
              <a:ea typeface="+mn-ea"/>
              <a:cs typeface="Arial" panose="020B0604020202020204" pitchFamily="34" charset="0"/>
            </a:rPr>
            <a:t>Readiness</a:t>
          </a:r>
        </a:p>
      </dgm:t>
    </dgm:pt>
    <dgm:pt modelId="{0F1237F5-FA8D-47EA-8D20-219446A9607A}" type="par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A2B070E6-2DA0-4052-B3A0-416CEAB1EF9B}" type="sibTrans" cxnId="{8C1EB3EA-C3B0-4B3C-AF0A-64B91EFE7A26}">
      <dgm:prSet/>
      <dgm:spPr/>
      <dgm:t>
        <a:bodyPr/>
        <a:lstStyle/>
        <a:p>
          <a:endParaRPr lang="en-GB" sz="2000">
            <a:latin typeface="Arial" panose="020B0604020202020204" pitchFamily="34" charset="0"/>
            <a:cs typeface="Arial" panose="020B0604020202020204" pitchFamily="34" charset="0"/>
          </a:endParaRPr>
        </a:p>
      </dgm:t>
    </dgm:pt>
    <dgm:pt modelId="{F4ABF330-0FCF-4DA3-A92B-F71BBEC42139}" type="pres">
      <dgm:prSet presAssocID="{4F0E26C7-CCBA-454A-8AA7-E5C455DE1CF8}" presName="Name0" presStyleCnt="0">
        <dgm:presLayoutVars>
          <dgm:chPref val="3"/>
          <dgm:dir/>
          <dgm:animLvl val="lvl"/>
          <dgm:resizeHandles/>
        </dgm:presLayoutVars>
      </dgm:prSet>
      <dgm:spPr/>
    </dgm:pt>
    <dgm:pt modelId="{1F39611A-7AA1-4A94-A6AD-CEBC40BC1270}" type="pres">
      <dgm:prSet presAssocID="{F23E5F1B-C23C-4169-A7A9-CD8F4F4FA30C}" presName="horFlow" presStyleCnt="0"/>
      <dgm:spPr/>
    </dgm:pt>
    <dgm:pt modelId="{4F2FD38F-4AA3-4356-A917-5395C27C0CCF}" type="pres">
      <dgm:prSet presAssocID="{F23E5F1B-C23C-4169-A7A9-CD8F4F4FA30C}" presName="bigChev" presStyleLbl="node1" presStyleIdx="0" presStyleCnt="1" custScaleX="90901" custScaleY="81901"/>
      <dgm:spPr/>
    </dgm:pt>
    <dgm:pt modelId="{6A1814C1-656D-4012-8893-22D508149940}" type="pres">
      <dgm:prSet presAssocID="{73FEC3B1-3DAD-4D6E-95A5-1675B9D761D4}" presName="parTrans" presStyleCnt="0"/>
      <dgm:spPr/>
    </dgm:pt>
    <dgm:pt modelId="{54E83759-4E6D-4E56-894C-4A2A44DEECAC}" type="pres">
      <dgm:prSet presAssocID="{6D3AE617-7C99-49EC-8A51-6D666DC594A9}" presName="node" presStyleLbl="alignAccFollowNode1" presStyleIdx="0" presStyleCnt="4" custScaleY="95815">
        <dgm:presLayoutVars>
          <dgm:bulletEnabled val="1"/>
        </dgm:presLayoutVars>
      </dgm:prSet>
      <dgm:spPr/>
    </dgm:pt>
    <dgm:pt modelId="{CA3DEED2-E495-4460-A736-A34F2793E0DC}" type="pres">
      <dgm:prSet presAssocID="{BD8E0FBE-32C6-4CB1-AAF1-0B6748858EDF}" presName="sibTrans" presStyleCnt="0"/>
      <dgm:spPr/>
    </dgm:pt>
    <dgm:pt modelId="{14137DC0-60FA-44F6-8562-6533ADA7937C}" type="pres">
      <dgm:prSet presAssocID="{71AE87AA-FE8E-4568-9A1E-1B8A197C745B}" presName="node" presStyleLbl="alignAccFollowNode1" presStyleIdx="1" presStyleCnt="4" custScaleY="92954">
        <dgm:presLayoutVars>
          <dgm:bulletEnabled val="1"/>
        </dgm:presLayoutVars>
      </dgm:prSet>
      <dgm:spPr/>
    </dgm:pt>
    <dgm:pt modelId="{E13703E4-90E8-4934-B476-551BC7A56EF9}" type="pres">
      <dgm:prSet presAssocID="{22E49D23-FEEF-484A-9F49-A50955A83223}" presName="sibTrans" presStyleCnt="0"/>
      <dgm:spPr/>
    </dgm:pt>
    <dgm:pt modelId="{2BB47326-17E8-44D3-9034-B37B2C8C1933}" type="pres">
      <dgm:prSet presAssocID="{8375DD3E-8188-4CCD-94C6-B9D9186B6596}" presName="node" presStyleLbl="alignAccFollowNode1" presStyleIdx="2" presStyleCnt="4" custScaleY="92954">
        <dgm:presLayoutVars>
          <dgm:bulletEnabled val="1"/>
        </dgm:presLayoutVars>
      </dgm:prSet>
      <dgm:spPr/>
    </dgm:pt>
    <dgm:pt modelId="{41835709-4D13-4C3A-930A-B58D8EE5C4E5}" type="pres">
      <dgm:prSet presAssocID="{A2B070E6-2DA0-4052-B3A0-416CEAB1EF9B}" presName="sibTrans" presStyleCnt="0"/>
      <dgm:spPr/>
    </dgm:pt>
    <dgm:pt modelId="{2E4EACB5-CDFF-4590-9EF8-D712B8EBDA3E}" type="pres">
      <dgm:prSet presAssocID="{F88883A0-324C-4D59-8876-E057C939B0D2}" presName="node" presStyleLbl="alignAccFollowNode1" presStyleIdx="3" presStyleCnt="4" custScaleX="137497" custScaleY="135335">
        <dgm:presLayoutVars>
          <dgm:bulletEnabled val="1"/>
        </dgm:presLayoutVars>
      </dgm:prSet>
      <dgm:spPr/>
    </dgm:pt>
  </dgm:ptLst>
  <dgm:cxnLst>
    <dgm:cxn modelId="{72C1D614-1738-4E7E-B543-6578D673C78A}" type="presOf" srcId="{4F0E26C7-CCBA-454A-8AA7-E5C455DE1CF8}" destId="{F4ABF330-0FCF-4DA3-A92B-F71BBEC42139}" srcOrd="0" destOrd="0" presId="urn:microsoft.com/office/officeart/2005/8/layout/lProcess3"/>
    <dgm:cxn modelId="{AB67C817-C4BE-402D-9C1A-CF4D4BDFE901}" type="presOf" srcId="{8375DD3E-8188-4CCD-94C6-B9D9186B6596}" destId="{2BB47326-17E8-44D3-9034-B37B2C8C1933}" srcOrd="0" destOrd="0" presId="urn:microsoft.com/office/officeart/2005/8/layout/lProcess3"/>
    <dgm:cxn modelId="{4152E932-4C65-460C-B8E0-D2D68FDE374E}" srcId="{F23E5F1B-C23C-4169-A7A9-CD8F4F4FA30C}" destId="{71AE87AA-FE8E-4568-9A1E-1B8A197C745B}" srcOrd="1" destOrd="0" parTransId="{A2789444-BF92-4C20-BD2C-332B12FB8186}" sibTransId="{22E49D23-FEEF-484A-9F49-A50955A83223}"/>
    <dgm:cxn modelId="{9423B247-985B-4BB7-B2E4-988DBAD5F9F9}" srcId="{F23E5F1B-C23C-4169-A7A9-CD8F4F4FA30C}" destId="{6D3AE617-7C99-49EC-8A51-6D666DC594A9}" srcOrd="0" destOrd="0" parTransId="{73FEC3B1-3DAD-4D6E-95A5-1675B9D761D4}" sibTransId="{BD8E0FBE-32C6-4CB1-AAF1-0B6748858EDF}"/>
    <dgm:cxn modelId="{8CDE304C-F71A-4FD5-9617-94B68209E805}" type="presOf" srcId="{6D3AE617-7C99-49EC-8A51-6D666DC594A9}" destId="{54E83759-4E6D-4E56-894C-4A2A44DEECAC}" srcOrd="0" destOrd="0" presId="urn:microsoft.com/office/officeart/2005/8/layout/lProcess3"/>
    <dgm:cxn modelId="{FB1ABE6F-F385-4485-AFC0-EF7DABA5DA96}" srcId="{F23E5F1B-C23C-4169-A7A9-CD8F4F4FA30C}" destId="{F88883A0-324C-4D59-8876-E057C939B0D2}" srcOrd="3" destOrd="0" parTransId="{45DC0B4F-20D1-499A-923C-343A8EABB664}" sibTransId="{8C223DCE-1FD5-4793-BB07-C107305E8954}"/>
    <dgm:cxn modelId="{30762670-AC08-404C-8838-5091B3CB4E29}" type="presOf" srcId="{F23E5F1B-C23C-4169-A7A9-CD8F4F4FA30C}" destId="{4F2FD38F-4AA3-4356-A917-5395C27C0CCF}" srcOrd="0" destOrd="0" presId="urn:microsoft.com/office/officeart/2005/8/layout/lProcess3"/>
    <dgm:cxn modelId="{2236D772-892F-4B54-BEDE-E30C08DEE762}" srcId="{4F0E26C7-CCBA-454A-8AA7-E5C455DE1CF8}" destId="{F23E5F1B-C23C-4169-A7A9-CD8F4F4FA30C}" srcOrd="0" destOrd="0" parTransId="{BF4F9795-2643-45F1-A5F2-537DF1865AD7}" sibTransId="{1651DE6E-C5C0-459F-B548-CE6B847778BF}"/>
    <dgm:cxn modelId="{1428ED7F-E529-42E1-A8E6-128202EEF1B5}" type="presOf" srcId="{F88883A0-324C-4D59-8876-E057C939B0D2}" destId="{2E4EACB5-CDFF-4590-9EF8-D712B8EBDA3E}" srcOrd="0" destOrd="0" presId="urn:microsoft.com/office/officeart/2005/8/layout/lProcess3"/>
    <dgm:cxn modelId="{B22091C9-E945-4904-AB82-D8E54CAC5DCE}" type="presOf" srcId="{71AE87AA-FE8E-4568-9A1E-1B8A197C745B}" destId="{14137DC0-60FA-44F6-8562-6533ADA7937C}" srcOrd="0" destOrd="0" presId="urn:microsoft.com/office/officeart/2005/8/layout/lProcess3"/>
    <dgm:cxn modelId="{8C1EB3EA-C3B0-4B3C-AF0A-64B91EFE7A26}" srcId="{F23E5F1B-C23C-4169-A7A9-CD8F4F4FA30C}" destId="{8375DD3E-8188-4CCD-94C6-B9D9186B6596}" srcOrd="2" destOrd="0" parTransId="{0F1237F5-FA8D-47EA-8D20-219446A9607A}" sibTransId="{A2B070E6-2DA0-4052-B3A0-416CEAB1EF9B}"/>
    <dgm:cxn modelId="{77E1FA77-719D-4A8A-A67D-4F863CE0C7F2}" type="presParOf" srcId="{F4ABF330-0FCF-4DA3-A92B-F71BBEC42139}" destId="{1F39611A-7AA1-4A94-A6AD-CEBC40BC1270}" srcOrd="0" destOrd="0" presId="urn:microsoft.com/office/officeart/2005/8/layout/lProcess3"/>
    <dgm:cxn modelId="{EBC0651E-1DE9-4412-8BDE-5B872BD939D5}" type="presParOf" srcId="{1F39611A-7AA1-4A94-A6AD-CEBC40BC1270}" destId="{4F2FD38F-4AA3-4356-A917-5395C27C0CCF}" srcOrd="0" destOrd="0" presId="urn:microsoft.com/office/officeart/2005/8/layout/lProcess3"/>
    <dgm:cxn modelId="{2C4BED77-B42A-48F1-A5C1-AB7076767352}" type="presParOf" srcId="{1F39611A-7AA1-4A94-A6AD-CEBC40BC1270}" destId="{6A1814C1-656D-4012-8893-22D508149940}" srcOrd="1" destOrd="0" presId="urn:microsoft.com/office/officeart/2005/8/layout/lProcess3"/>
    <dgm:cxn modelId="{14F7CB91-026C-42D7-814F-610A3CEF7328}" type="presParOf" srcId="{1F39611A-7AA1-4A94-A6AD-CEBC40BC1270}" destId="{54E83759-4E6D-4E56-894C-4A2A44DEECAC}" srcOrd="2" destOrd="0" presId="urn:microsoft.com/office/officeart/2005/8/layout/lProcess3"/>
    <dgm:cxn modelId="{64EFEB71-9CFE-40AE-B9AD-93B5E4841B3D}" type="presParOf" srcId="{1F39611A-7AA1-4A94-A6AD-CEBC40BC1270}" destId="{CA3DEED2-E495-4460-A736-A34F2793E0DC}" srcOrd="3" destOrd="0" presId="urn:microsoft.com/office/officeart/2005/8/layout/lProcess3"/>
    <dgm:cxn modelId="{928D8FCF-5B6B-4FA9-99E8-E591E06B80FF}" type="presParOf" srcId="{1F39611A-7AA1-4A94-A6AD-CEBC40BC1270}" destId="{14137DC0-60FA-44F6-8562-6533ADA7937C}" srcOrd="4" destOrd="0" presId="urn:microsoft.com/office/officeart/2005/8/layout/lProcess3"/>
    <dgm:cxn modelId="{8CF1D870-C67D-4183-BC21-080532F40C2D}" type="presParOf" srcId="{1F39611A-7AA1-4A94-A6AD-CEBC40BC1270}" destId="{E13703E4-90E8-4934-B476-551BC7A56EF9}" srcOrd="5" destOrd="0" presId="urn:microsoft.com/office/officeart/2005/8/layout/lProcess3"/>
    <dgm:cxn modelId="{0A9DED2D-FC37-4653-B156-7C1BC399A7A6}" type="presParOf" srcId="{1F39611A-7AA1-4A94-A6AD-CEBC40BC1270}" destId="{2BB47326-17E8-44D3-9034-B37B2C8C1933}" srcOrd="6" destOrd="0" presId="urn:microsoft.com/office/officeart/2005/8/layout/lProcess3"/>
    <dgm:cxn modelId="{1218D37B-361B-425D-AE8A-3266214829ED}" type="presParOf" srcId="{1F39611A-7AA1-4A94-A6AD-CEBC40BC1270}" destId="{41835709-4D13-4C3A-930A-B58D8EE5C4E5}" srcOrd="7" destOrd="0" presId="urn:microsoft.com/office/officeart/2005/8/layout/lProcess3"/>
    <dgm:cxn modelId="{E7961AD0-9291-4B83-A79D-A1DD1D95133E}" type="presParOf" srcId="{1F39611A-7AA1-4A94-A6AD-CEBC40BC1270}" destId="{2E4EACB5-CDFF-4590-9EF8-D712B8EBDA3E}"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036D8F-C3DC-434F-8505-1CE5AEBCB34E}">
      <dsp:nvSpPr>
        <dsp:cNvPr id="0" name=""/>
        <dsp:cNvSpPr/>
      </dsp:nvSpPr>
      <dsp:spPr>
        <a:xfrm>
          <a:off x="3867158" y="0"/>
          <a:ext cx="7712923"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sysClr val="windowText" lastClr="000000">
                  <a:hueOff val="0"/>
                  <a:satOff val="0"/>
                  <a:lumOff val="0"/>
                  <a:alphaOff val="0"/>
                </a:sysClr>
              </a:solidFill>
              <a:latin typeface="Calibri" panose="020F0502020204030204"/>
              <a:ea typeface="+mn-ea"/>
              <a:cs typeface="+mn-cs"/>
            </a:rPr>
            <a:t>Understand how the planned change contributes to the organisations strategic objectives, </a:t>
          </a:r>
        </a:p>
        <a:p>
          <a:pPr marL="171450" lvl="1" indent="-171450" algn="l" defTabSz="711200">
            <a:lnSpc>
              <a:spcPct val="90000"/>
            </a:lnSpc>
            <a:spcBef>
              <a:spcPct val="0"/>
            </a:spcBef>
            <a:spcAft>
              <a:spcPct val="15000"/>
            </a:spcAft>
            <a:buChar char="•"/>
          </a:pPr>
          <a:r>
            <a:rPr lang="en-GB" sz="1600" kern="1200" dirty="0">
              <a:solidFill>
                <a:sysClr val="windowText" lastClr="000000">
                  <a:hueOff val="0"/>
                  <a:satOff val="0"/>
                  <a:lumOff val="0"/>
                  <a:alphaOff val="0"/>
                </a:sysClr>
              </a:solidFill>
              <a:latin typeface="Calibri" panose="020F0502020204030204"/>
              <a:ea typeface="+mn-ea"/>
              <a:cs typeface="+mn-cs"/>
            </a:rPr>
            <a:t>This will help score and prioritise projects.</a:t>
          </a:r>
        </a:p>
      </dsp:txBody>
      <dsp:txXfrm>
        <a:off x="3867158" y="115970"/>
        <a:ext cx="7365014" cy="695818"/>
      </dsp:txXfrm>
    </dsp:sp>
    <dsp:sp modelId="{3EE67E1C-C5D2-41E1-AF6F-CE94E7ED35D9}">
      <dsp:nvSpPr>
        <dsp:cNvPr id="0" name=""/>
        <dsp:cNvSpPr/>
      </dsp:nvSpPr>
      <dsp:spPr>
        <a:xfrm>
          <a:off x="0" y="0"/>
          <a:ext cx="3845788" cy="927758"/>
        </a:xfrm>
        <a:prstGeom prst="round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Calibri" panose="020F0502020204030204"/>
              <a:ea typeface="+mn-ea"/>
              <a:cs typeface="+mn-cs"/>
            </a:rPr>
            <a:t>Align benefits with strategy</a:t>
          </a:r>
        </a:p>
      </dsp:txBody>
      <dsp:txXfrm>
        <a:off x="45289" y="45289"/>
        <a:ext cx="3755210" cy="837180"/>
      </dsp:txXfrm>
    </dsp:sp>
    <dsp:sp modelId="{47051818-3B92-466C-8001-249B3CCE8A27}">
      <dsp:nvSpPr>
        <dsp:cNvPr id="0" name=""/>
        <dsp:cNvSpPr/>
      </dsp:nvSpPr>
      <dsp:spPr>
        <a:xfrm>
          <a:off x="3880956" y="982892"/>
          <a:ext cx="7720494"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Look at what benefits need to be realised to support the strategic objectives</a:t>
          </a:r>
        </a:p>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Use these to determine the project objectives, deliverables and business change.</a:t>
          </a:r>
        </a:p>
      </dsp:txBody>
      <dsp:txXfrm>
        <a:off x="3880956" y="1098862"/>
        <a:ext cx="7372585" cy="695818"/>
      </dsp:txXfrm>
    </dsp:sp>
    <dsp:sp modelId="{CF3DF752-256C-490A-AF7F-BEC74743880D}">
      <dsp:nvSpPr>
        <dsp:cNvPr id="0" name=""/>
        <dsp:cNvSpPr/>
      </dsp:nvSpPr>
      <dsp:spPr>
        <a:xfrm>
          <a:off x="0" y="1022248"/>
          <a:ext cx="3880531" cy="927758"/>
        </a:xfrm>
        <a:prstGeom prst="round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prstClr val="white"/>
              </a:solidFill>
              <a:latin typeface="Calibri" panose="020F0502020204030204"/>
              <a:ea typeface="+mn-ea"/>
              <a:cs typeface="+mn-cs"/>
            </a:rPr>
            <a:t>Start with the end in mind if possible </a:t>
          </a:r>
        </a:p>
      </dsp:txBody>
      <dsp:txXfrm>
        <a:off x="45289" y="1067537"/>
        <a:ext cx="3789953" cy="837180"/>
      </dsp:txXfrm>
    </dsp:sp>
    <dsp:sp modelId="{CD63EE30-1405-40A7-9760-2CAFA7447771}">
      <dsp:nvSpPr>
        <dsp:cNvPr id="0" name=""/>
        <dsp:cNvSpPr/>
      </dsp:nvSpPr>
      <dsp:spPr>
        <a:xfrm>
          <a:off x="3895744" y="2003427"/>
          <a:ext cx="7703177"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sysClr val="windowText" lastClr="000000">
                  <a:hueOff val="0"/>
                  <a:satOff val="0"/>
                  <a:lumOff val="0"/>
                  <a:alphaOff val="0"/>
                </a:sysClr>
              </a:solidFill>
              <a:latin typeface="Calibri" panose="020F0502020204030204"/>
              <a:ea typeface="+mn-ea"/>
              <a:cs typeface="+mn-cs"/>
            </a:rPr>
            <a:t>Use clear business case information, stage gateways and staged release of funding to </a:t>
          </a:r>
          <a:r>
            <a:rPr lang="en-GB" sz="1600" kern="1200" dirty="0">
              <a:solidFill>
                <a:prstClr val="black">
                  <a:hueOff val="0"/>
                  <a:satOff val="0"/>
                  <a:lumOff val="0"/>
                  <a:alphaOff val="0"/>
                </a:prstClr>
              </a:solidFill>
              <a:latin typeface="Calibri" panose="020F0502020204030204"/>
              <a:ea typeface="+mn-ea"/>
              <a:cs typeface="+mn-cs"/>
            </a:rPr>
            <a:t>ensure</a:t>
          </a:r>
          <a:r>
            <a:rPr lang="en-GB" sz="1600" kern="1200" dirty="0">
              <a:solidFill>
                <a:sysClr val="windowText" lastClr="000000">
                  <a:hueOff val="0"/>
                  <a:satOff val="0"/>
                  <a:lumOff val="0"/>
                  <a:alphaOff val="0"/>
                </a:sysClr>
              </a:solidFill>
              <a:latin typeface="Calibri" panose="020F0502020204030204"/>
              <a:ea typeface="+mn-ea"/>
              <a:cs typeface="+mn-cs"/>
            </a:rPr>
            <a:t> confidence in delivery.</a:t>
          </a:r>
        </a:p>
      </dsp:txBody>
      <dsp:txXfrm>
        <a:off x="3895744" y="2119397"/>
        <a:ext cx="7355268" cy="695818"/>
      </dsp:txXfrm>
    </dsp:sp>
    <dsp:sp modelId="{1923D67C-E00E-49C6-A47D-319CC68AFD12}">
      <dsp:nvSpPr>
        <dsp:cNvPr id="0" name=""/>
        <dsp:cNvSpPr/>
      </dsp:nvSpPr>
      <dsp:spPr>
        <a:xfrm>
          <a:off x="0" y="2042783"/>
          <a:ext cx="3893214" cy="927758"/>
        </a:xfrm>
        <a:prstGeom prst="round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2000" b="1" kern="1200" dirty="0">
              <a:solidFill>
                <a:sysClr val="window" lastClr="FFFFFF"/>
              </a:solidFill>
              <a:latin typeface="Calibri" panose="020F0502020204030204"/>
              <a:ea typeface="+mn-ea"/>
              <a:cs typeface="+mn-cs"/>
            </a:rPr>
            <a:t>Use successful delivery methods </a:t>
          </a:r>
          <a:endParaRPr lang="en-GB" sz="2000" kern="1200" dirty="0">
            <a:solidFill>
              <a:sysClr val="window" lastClr="FFFFFF"/>
            </a:solidFill>
            <a:latin typeface="Calibri" panose="020F0502020204030204"/>
            <a:ea typeface="+mn-ea"/>
            <a:cs typeface="+mn-cs"/>
          </a:endParaRPr>
        </a:p>
      </dsp:txBody>
      <dsp:txXfrm>
        <a:off x="45289" y="2088072"/>
        <a:ext cx="3802636" cy="837180"/>
      </dsp:txXfrm>
    </dsp:sp>
    <dsp:sp modelId="{0DAA4D49-A899-4440-9291-11A75C177583}">
      <dsp:nvSpPr>
        <dsp:cNvPr id="0" name=""/>
        <dsp:cNvSpPr/>
      </dsp:nvSpPr>
      <dsp:spPr>
        <a:xfrm>
          <a:off x="3924318" y="3063317"/>
          <a:ext cx="7666633"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GB" sz="1600" kern="1200" dirty="0">
              <a:solidFill>
                <a:sysClr val="windowText" lastClr="000000">
                  <a:hueOff val="0"/>
                  <a:satOff val="0"/>
                  <a:lumOff val="0"/>
                  <a:alphaOff val="0"/>
                </a:sysClr>
              </a:solidFill>
              <a:latin typeface="Calibri" panose="020F0502020204030204"/>
              <a:ea typeface="+mn-ea"/>
              <a:cs typeface="+mn-cs"/>
            </a:rPr>
            <a:t>Link benefit measures to existing KPIs or balanced scorecards</a:t>
          </a:r>
        </a:p>
        <a:p>
          <a:pPr marL="171450" lvl="1" indent="-171450" algn="l" defTabSz="711200">
            <a:lnSpc>
              <a:spcPct val="90000"/>
            </a:lnSpc>
            <a:spcBef>
              <a:spcPct val="0"/>
            </a:spcBef>
            <a:spcAft>
              <a:spcPct val="15000"/>
            </a:spcAft>
            <a:buChar char="•"/>
          </a:pPr>
          <a:r>
            <a:rPr lang="en-GB" sz="1600" kern="1200" dirty="0">
              <a:solidFill>
                <a:sysClr val="windowText" lastClr="000000">
                  <a:hueOff val="0"/>
                  <a:satOff val="0"/>
                  <a:lumOff val="0"/>
                  <a:alphaOff val="0"/>
                </a:sysClr>
              </a:solidFill>
              <a:latin typeface="Calibri" panose="020F0502020204030204"/>
              <a:ea typeface="+mn-ea"/>
              <a:cs typeface="+mn-cs"/>
            </a:rPr>
            <a:t>Align responsibilities </a:t>
          </a:r>
          <a:r>
            <a:rPr lang="en-GB" sz="1600" kern="1200" dirty="0">
              <a:solidFill>
                <a:prstClr val="black">
                  <a:hueOff val="0"/>
                  <a:satOff val="0"/>
                  <a:lumOff val="0"/>
                  <a:alphaOff val="0"/>
                </a:prstClr>
              </a:solidFill>
              <a:latin typeface="Calibri" panose="020F0502020204030204"/>
              <a:ea typeface="+mn-ea"/>
              <a:cs typeface="+mn-cs"/>
            </a:rPr>
            <a:t>for</a:t>
          </a:r>
          <a:r>
            <a:rPr lang="en-GB" sz="1600" kern="1200" dirty="0">
              <a:solidFill>
                <a:sysClr val="windowText" lastClr="000000">
                  <a:hueOff val="0"/>
                  <a:satOff val="0"/>
                  <a:lumOff val="0"/>
                  <a:alphaOff val="0"/>
                </a:sysClr>
              </a:solidFill>
              <a:latin typeface="Calibri" panose="020F0502020204030204"/>
              <a:ea typeface="+mn-ea"/>
              <a:cs typeface="+mn-cs"/>
            </a:rPr>
            <a:t> benefits realisation with the owners specified in Business Cases.</a:t>
          </a:r>
        </a:p>
      </dsp:txBody>
      <dsp:txXfrm>
        <a:off x="3924318" y="3179287"/>
        <a:ext cx="7318724" cy="695818"/>
      </dsp:txXfrm>
    </dsp:sp>
    <dsp:sp modelId="{6C6CDD30-1538-4B36-AF2E-741D23949E90}">
      <dsp:nvSpPr>
        <dsp:cNvPr id="0" name=""/>
        <dsp:cNvSpPr/>
      </dsp:nvSpPr>
      <dsp:spPr>
        <a:xfrm>
          <a:off x="0" y="3063317"/>
          <a:ext cx="3913819" cy="927758"/>
        </a:xfrm>
        <a:prstGeom prst="round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2000" b="1" kern="1200" dirty="0">
              <a:solidFill>
                <a:sysClr val="window" lastClr="FFFFFF"/>
              </a:solidFill>
              <a:latin typeface="Calibri" panose="020F0502020204030204"/>
              <a:ea typeface="+mn-ea"/>
              <a:cs typeface="+mn-cs"/>
            </a:rPr>
            <a:t>Integrate benefits with key performance indicators </a:t>
          </a:r>
          <a:endParaRPr lang="en-GB" sz="2000" kern="1200" dirty="0">
            <a:solidFill>
              <a:sysClr val="window" lastClr="FFFFFF"/>
            </a:solidFill>
            <a:latin typeface="Calibri" panose="020F0502020204030204"/>
            <a:ea typeface="+mn-ea"/>
            <a:cs typeface="+mn-cs"/>
          </a:endParaRPr>
        </a:p>
      </dsp:txBody>
      <dsp:txXfrm>
        <a:off x="45289" y="3108606"/>
        <a:ext cx="3823241" cy="837180"/>
      </dsp:txXfrm>
    </dsp:sp>
    <dsp:sp modelId="{9D7BBCF3-BCB0-4F2C-A5FD-531F32693DC0}">
      <dsp:nvSpPr>
        <dsp:cNvPr id="0" name=""/>
        <dsp:cNvSpPr/>
      </dsp:nvSpPr>
      <dsp:spPr>
        <a:xfrm>
          <a:off x="3924318" y="4083852"/>
          <a:ext cx="7668999" cy="927758"/>
        </a:xfrm>
        <a:prstGeom prst="rightArrow">
          <a:avLst>
            <a:gd name="adj1" fmla="val 75000"/>
            <a:gd name="adj2" fmla="val 50000"/>
          </a:avLst>
        </a:prstGeom>
        <a:solidFill>
          <a:srgbClr val="DEC8EE">
            <a:alpha val="89804"/>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sysClr val="windowText" lastClr="000000">
                  <a:hueOff val="0"/>
                  <a:satOff val="0"/>
                  <a:lumOff val="0"/>
                  <a:alphaOff val="0"/>
                </a:sysClr>
              </a:solidFill>
              <a:latin typeface="Calibri" panose="020F0502020204030204"/>
              <a:ea typeface="+mn-ea"/>
              <a:cs typeface="+mn-cs"/>
            </a:rPr>
            <a:t>Ensure that projects are aligned with strategic objectives and good practice is </a:t>
          </a:r>
          <a:r>
            <a:rPr lang="en-GB" sz="1600" kern="1200" dirty="0">
              <a:solidFill>
                <a:prstClr val="black">
                  <a:hueOff val="0"/>
                  <a:satOff val="0"/>
                  <a:lumOff val="0"/>
                  <a:alphaOff val="0"/>
                </a:prstClr>
              </a:solidFill>
              <a:latin typeface="Calibri" panose="020F0502020204030204"/>
              <a:ea typeface="+mn-ea"/>
              <a:cs typeface="+mn-cs"/>
            </a:rPr>
            <a:t>repeatable</a:t>
          </a:r>
          <a:r>
            <a:rPr lang="en-GB" sz="1600" kern="1200" dirty="0">
              <a:solidFill>
                <a:sysClr val="windowText" lastClr="000000">
                  <a:hueOff val="0"/>
                  <a:satOff val="0"/>
                  <a:lumOff val="0"/>
                  <a:alphaOff val="0"/>
                </a:sysClr>
              </a:solidFill>
              <a:latin typeface="Calibri" panose="020F0502020204030204"/>
              <a:ea typeface="+mn-ea"/>
              <a:cs typeface="+mn-cs"/>
            </a:rPr>
            <a:t> across the change portfolio.</a:t>
          </a:r>
        </a:p>
      </dsp:txBody>
      <dsp:txXfrm>
        <a:off x="3924318" y="4199822"/>
        <a:ext cx="7321090" cy="695818"/>
      </dsp:txXfrm>
    </dsp:sp>
    <dsp:sp modelId="{DD00C717-3090-48E1-8F39-DDF7DE177DA4}">
      <dsp:nvSpPr>
        <dsp:cNvPr id="0" name=""/>
        <dsp:cNvSpPr/>
      </dsp:nvSpPr>
      <dsp:spPr>
        <a:xfrm>
          <a:off x="0" y="4083852"/>
          <a:ext cx="3916185" cy="927758"/>
        </a:xfrm>
        <a:prstGeom prst="round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Calibri" panose="020F0502020204030204"/>
              <a:ea typeface="+mn-ea"/>
              <a:cs typeface="+mn-cs"/>
            </a:rPr>
            <a:t>Manage benefits from a portfolio perspective </a:t>
          </a:r>
          <a:endParaRPr lang="en-GB" sz="2000" kern="1200" dirty="0">
            <a:solidFill>
              <a:sysClr val="window" lastClr="FFFFFF"/>
            </a:solidFill>
            <a:latin typeface="Calibri" panose="020F0502020204030204"/>
            <a:ea typeface="+mn-ea"/>
            <a:cs typeface="+mn-cs"/>
          </a:endParaRPr>
        </a:p>
      </dsp:txBody>
      <dsp:txXfrm>
        <a:off x="45289" y="4129141"/>
        <a:ext cx="3825607" cy="8371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3127" y="2508"/>
          <a:ext cx="2535002" cy="1014001"/>
        </a:xfrm>
        <a:prstGeom prst="chevron">
          <a:avLst/>
        </a:prstGeom>
        <a:solidFill>
          <a:srgbClr val="FF00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Arial" panose="020B0604020202020204" pitchFamily="34" charset="0"/>
              <a:ea typeface="+mn-ea"/>
              <a:cs typeface="Arial" panose="020B0604020202020204" pitchFamily="34" charset="0"/>
            </a:rPr>
            <a:t>Scope</a:t>
          </a:r>
        </a:p>
      </dsp:txBody>
      <dsp:txXfrm>
        <a:off x="510128" y="2508"/>
        <a:ext cx="1521001" cy="1014001"/>
      </dsp:txXfrm>
    </dsp:sp>
    <dsp:sp modelId="{54E83759-4E6D-4E56-894C-4A2A44DEECAC}">
      <dsp:nvSpPr>
        <dsp:cNvPr id="0" name=""/>
        <dsp:cNvSpPr/>
      </dsp:nvSpPr>
      <dsp:spPr>
        <a:xfrm>
          <a:off x="2208580" y="88698"/>
          <a:ext cx="2104052" cy="841620"/>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Define</a:t>
          </a:r>
        </a:p>
      </dsp:txBody>
      <dsp:txXfrm>
        <a:off x="2629390" y="88698"/>
        <a:ext cx="1262432" cy="841620"/>
      </dsp:txXfrm>
    </dsp:sp>
    <dsp:sp modelId="{14137DC0-60FA-44F6-8562-6533ADA7937C}">
      <dsp:nvSpPr>
        <dsp:cNvPr id="0" name=""/>
        <dsp:cNvSpPr/>
      </dsp:nvSpPr>
      <dsp:spPr>
        <a:xfrm>
          <a:off x="4018064" y="88698"/>
          <a:ext cx="2104052" cy="841620"/>
        </a:xfrm>
        <a:prstGeom prst="chevron">
          <a:avLst/>
        </a:prstGeom>
        <a:solidFill>
          <a:srgbClr val="70AD47">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Design &amp; Plan</a:t>
          </a:r>
        </a:p>
      </dsp:txBody>
      <dsp:txXfrm>
        <a:off x="4438874" y="88698"/>
        <a:ext cx="1262432" cy="841620"/>
      </dsp:txXfrm>
    </dsp:sp>
    <dsp:sp modelId="{2BB47326-17E8-44D3-9034-B37B2C8C1933}">
      <dsp:nvSpPr>
        <dsp:cNvPr id="0" name=""/>
        <dsp:cNvSpPr/>
      </dsp:nvSpPr>
      <dsp:spPr>
        <a:xfrm>
          <a:off x="5827549" y="88698"/>
          <a:ext cx="2104052" cy="841620"/>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sp:txBody>
      <dsp:txXfrm>
        <a:off x="6248359" y="88698"/>
        <a:ext cx="1262432" cy="841620"/>
      </dsp:txXfrm>
    </dsp:sp>
    <dsp:sp modelId="{2E4EACB5-CDFF-4590-9EF8-D712B8EBDA3E}">
      <dsp:nvSpPr>
        <dsp:cNvPr id="0" name=""/>
        <dsp:cNvSpPr/>
      </dsp:nvSpPr>
      <dsp:spPr>
        <a:xfrm>
          <a:off x="7637034" y="88698"/>
          <a:ext cx="2137022" cy="841620"/>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sp:txBody>
      <dsp:txXfrm>
        <a:off x="8057844" y="88698"/>
        <a:ext cx="1295402" cy="8416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129263" y="114996"/>
          <a:ext cx="2087736" cy="789025"/>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Arial" panose="020B0604020202020204" pitchFamily="34" charset="0"/>
              <a:ea typeface="+mn-ea"/>
              <a:cs typeface="Arial" panose="020B0604020202020204" pitchFamily="34" charset="0"/>
            </a:rPr>
            <a:t>Scope</a:t>
          </a:r>
        </a:p>
      </dsp:txBody>
      <dsp:txXfrm>
        <a:off x="523776" y="114996"/>
        <a:ext cx="1298711" cy="789025"/>
      </dsp:txXfrm>
    </dsp:sp>
    <dsp:sp modelId="{54E83759-4E6D-4E56-894C-4A2A44DEECAC}">
      <dsp:nvSpPr>
        <dsp:cNvPr id="0" name=""/>
        <dsp:cNvSpPr/>
      </dsp:nvSpPr>
      <dsp:spPr>
        <a:xfrm>
          <a:off x="1903897" y="431"/>
          <a:ext cx="2275837" cy="1018154"/>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Arial" panose="020B0604020202020204" pitchFamily="34" charset="0"/>
              <a:ea typeface="+mn-ea"/>
              <a:cs typeface="Arial" panose="020B0604020202020204" pitchFamily="34" charset="0"/>
            </a:rPr>
            <a:t>Define</a:t>
          </a:r>
        </a:p>
      </dsp:txBody>
      <dsp:txXfrm>
        <a:off x="2412974" y="431"/>
        <a:ext cx="1257683" cy="1018154"/>
      </dsp:txXfrm>
    </dsp:sp>
    <dsp:sp modelId="{14137DC0-60FA-44F6-8562-6533ADA7937C}">
      <dsp:nvSpPr>
        <dsp:cNvPr id="0" name=""/>
        <dsp:cNvSpPr/>
      </dsp:nvSpPr>
      <dsp:spPr>
        <a:xfrm>
          <a:off x="3899871" y="126434"/>
          <a:ext cx="2228061" cy="766148"/>
        </a:xfrm>
        <a:prstGeom prst="chevron">
          <a:avLst/>
        </a:prstGeom>
        <a:solidFill>
          <a:srgbClr val="70AD47">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Design &amp; Plan</a:t>
          </a:r>
        </a:p>
      </dsp:txBody>
      <dsp:txXfrm>
        <a:off x="4282945" y="126434"/>
        <a:ext cx="1461913" cy="766148"/>
      </dsp:txXfrm>
    </dsp:sp>
    <dsp:sp modelId="{2BB47326-17E8-44D3-9034-B37B2C8C1933}">
      <dsp:nvSpPr>
        <dsp:cNvPr id="0" name=""/>
        <dsp:cNvSpPr/>
      </dsp:nvSpPr>
      <dsp:spPr>
        <a:xfrm>
          <a:off x="5848067" y="109702"/>
          <a:ext cx="2159674" cy="799612"/>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sp:txBody>
      <dsp:txXfrm>
        <a:off x="6247873" y="109702"/>
        <a:ext cx="1360062" cy="799612"/>
      </dsp:txXfrm>
    </dsp:sp>
    <dsp:sp modelId="{2E4EACB5-CDFF-4590-9EF8-D712B8EBDA3E}">
      <dsp:nvSpPr>
        <dsp:cNvPr id="0" name=""/>
        <dsp:cNvSpPr/>
      </dsp:nvSpPr>
      <dsp:spPr>
        <a:xfrm>
          <a:off x="7727877" y="109702"/>
          <a:ext cx="2209290" cy="799612"/>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sp:txBody>
      <dsp:txXfrm>
        <a:off x="8127683" y="109702"/>
        <a:ext cx="1409678" cy="7996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141235" y="105628"/>
          <a:ext cx="2104961" cy="807761"/>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Arial" panose="020B0604020202020204" pitchFamily="34" charset="0"/>
              <a:ea typeface="+mn-ea"/>
              <a:cs typeface="Arial" panose="020B0604020202020204" pitchFamily="34" charset="0"/>
            </a:rPr>
            <a:t>Scope</a:t>
          </a:r>
        </a:p>
      </dsp:txBody>
      <dsp:txXfrm>
        <a:off x="545116" y="105628"/>
        <a:ext cx="1297200" cy="807761"/>
      </dsp:txXfrm>
    </dsp:sp>
    <dsp:sp modelId="{54E83759-4E6D-4E56-894C-4A2A44DEECAC}">
      <dsp:nvSpPr>
        <dsp:cNvPr id="0" name=""/>
        <dsp:cNvSpPr/>
      </dsp:nvSpPr>
      <dsp:spPr>
        <a:xfrm>
          <a:off x="1925660" y="93917"/>
          <a:ext cx="2046500" cy="831182"/>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GB" sz="200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Define</a:t>
          </a:r>
        </a:p>
      </dsp:txBody>
      <dsp:txXfrm>
        <a:off x="2341251" y="93917"/>
        <a:ext cx="1215318" cy="831182"/>
      </dsp:txXfrm>
    </dsp:sp>
    <dsp:sp modelId="{14137DC0-60FA-44F6-8562-6533ADA7937C}">
      <dsp:nvSpPr>
        <dsp:cNvPr id="0" name=""/>
        <dsp:cNvSpPr/>
      </dsp:nvSpPr>
      <dsp:spPr>
        <a:xfrm>
          <a:off x="3685651" y="49"/>
          <a:ext cx="2046500" cy="1018919"/>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Arial" panose="020B0604020202020204" pitchFamily="34" charset="0"/>
              <a:ea typeface="+mn-ea"/>
              <a:cs typeface="Arial" panose="020B0604020202020204" pitchFamily="34" charset="0"/>
            </a:rPr>
            <a:t>Design &amp; Plan</a:t>
          </a:r>
        </a:p>
      </dsp:txBody>
      <dsp:txXfrm>
        <a:off x="4195111" y="49"/>
        <a:ext cx="1027581" cy="1018919"/>
      </dsp:txXfrm>
    </dsp:sp>
    <dsp:sp modelId="{2BB47326-17E8-44D3-9034-B37B2C8C1933}">
      <dsp:nvSpPr>
        <dsp:cNvPr id="0" name=""/>
        <dsp:cNvSpPr/>
      </dsp:nvSpPr>
      <dsp:spPr>
        <a:xfrm>
          <a:off x="5445641" y="100208"/>
          <a:ext cx="2046500" cy="818600"/>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sp:txBody>
      <dsp:txXfrm>
        <a:off x="5854941" y="100208"/>
        <a:ext cx="1227900" cy="818600"/>
      </dsp:txXfrm>
    </dsp:sp>
    <dsp:sp modelId="{2E4EACB5-CDFF-4590-9EF8-D712B8EBDA3E}">
      <dsp:nvSpPr>
        <dsp:cNvPr id="0" name=""/>
        <dsp:cNvSpPr/>
      </dsp:nvSpPr>
      <dsp:spPr>
        <a:xfrm>
          <a:off x="7205632" y="100208"/>
          <a:ext cx="2554462" cy="818600"/>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sp:txBody>
      <dsp:txXfrm>
        <a:off x="7614932" y="100208"/>
        <a:ext cx="1735862" cy="8186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141235" y="105628"/>
          <a:ext cx="2104961" cy="807761"/>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Arial" panose="020B0604020202020204" pitchFamily="34" charset="0"/>
              <a:ea typeface="+mn-ea"/>
              <a:cs typeface="Arial" panose="020B0604020202020204" pitchFamily="34" charset="0"/>
            </a:rPr>
            <a:t>Scope</a:t>
          </a:r>
        </a:p>
      </dsp:txBody>
      <dsp:txXfrm>
        <a:off x="545116" y="105628"/>
        <a:ext cx="1297200" cy="807761"/>
      </dsp:txXfrm>
    </dsp:sp>
    <dsp:sp modelId="{54E83759-4E6D-4E56-894C-4A2A44DEECAC}">
      <dsp:nvSpPr>
        <dsp:cNvPr id="0" name=""/>
        <dsp:cNvSpPr/>
      </dsp:nvSpPr>
      <dsp:spPr>
        <a:xfrm>
          <a:off x="1925660" y="93917"/>
          <a:ext cx="2046500" cy="831182"/>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GB" sz="200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Define</a:t>
          </a:r>
        </a:p>
      </dsp:txBody>
      <dsp:txXfrm>
        <a:off x="2341251" y="93917"/>
        <a:ext cx="1215318" cy="831182"/>
      </dsp:txXfrm>
    </dsp:sp>
    <dsp:sp modelId="{14137DC0-60FA-44F6-8562-6533ADA7937C}">
      <dsp:nvSpPr>
        <dsp:cNvPr id="0" name=""/>
        <dsp:cNvSpPr/>
      </dsp:nvSpPr>
      <dsp:spPr>
        <a:xfrm>
          <a:off x="3685651" y="49"/>
          <a:ext cx="2046500" cy="1018919"/>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Arial" panose="020B0604020202020204" pitchFamily="34" charset="0"/>
              <a:ea typeface="+mn-ea"/>
              <a:cs typeface="Arial" panose="020B0604020202020204" pitchFamily="34" charset="0"/>
            </a:rPr>
            <a:t>Design &amp; Plan</a:t>
          </a:r>
        </a:p>
      </dsp:txBody>
      <dsp:txXfrm>
        <a:off x="4195111" y="49"/>
        <a:ext cx="1027581" cy="1018919"/>
      </dsp:txXfrm>
    </dsp:sp>
    <dsp:sp modelId="{2BB47326-17E8-44D3-9034-B37B2C8C1933}">
      <dsp:nvSpPr>
        <dsp:cNvPr id="0" name=""/>
        <dsp:cNvSpPr/>
      </dsp:nvSpPr>
      <dsp:spPr>
        <a:xfrm>
          <a:off x="5445641" y="100208"/>
          <a:ext cx="2046500" cy="818600"/>
        </a:xfrm>
        <a:prstGeom prst="chevron">
          <a:avLst/>
        </a:prstGeom>
        <a:solidFill>
          <a:srgbClr val="5B9BD5">
            <a:alpha val="90000"/>
            <a:tint val="40000"/>
            <a:hueOff val="0"/>
            <a:satOff val="0"/>
            <a:lumOff val="0"/>
            <a:alphaOff val="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Readiness</a:t>
          </a:r>
        </a:p>
      </dsp:txBody>
      <dsp:txXfrm>
        <a:off x="5854941" y="100208"/>
        <a:ext cx="1227900" cy="818600"/>
      </dsp:txXfrm>
    </dsp:sp>
    <dsp:sp modelId="{2E4EACB5-CDFF-4590-9EF8-D712B8EBDA3E}">
      <dsp:nvSpPr>
        <dsp:cNvPr id="0" name=""/>
        <dsp:cNvSpPr/>
      </dsp:nvSpPr>
      <dsp:spPr>
        <a:xfrm>
          <a:off x="7205632" y="100208"/>
          <a:ext cx="2554462" cy="818600"/>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sp:txBody>
      <dsp:txXfrm>
        <a:off x="7614932" y="100208"/>
        <a:ext cx="1735862" cy="8186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1604" y="111138"/>
          <a:ext cx="2090515" cy="802217"/>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Arial" panose="020B0604020202020204" pitchFamily="34" charset="0"/>
              <a:ea typeface="+mn-ea"/>
              <a:cs typeface="Arial" panose="020B0604020202020204" pitchFamily="34" charset="0"/>
            </a:rPr>
            <a:t>Scope</a:t>
          </a:r>
        </a:p>
      </dsp:txBody>
      <dsp:txXfrm>
        <a:off x="402713" y="111138"/>
        <a:ext cx="1288298" cy="802217"/>
      </dsp:txXfrm>
    </dsp:sp>
    <dsp:sp modelId="{54E83759-4E6D-4E56-894C-4A2A44DEECAC}">
      <dsp:nvSpPr>
        <dsp:cNvPr id="0" name=""/>
        <dsp:cNvSpPr/>
      </dsp:nvSpPr>
      <dsp:spPr>
        <a:xfrm>
          <a:off x="1773783" y="99508"/>
          <a:ext cx="2032455" cy="825477"/>
        </a:xfrm>
        <a:prstGeom prst="chevron">
          <a:avLst/>
        </a:prstGeom>
        <a:solidFill>
          <a:srgbClr val="FFC000">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GB" sz="2000"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Define</a:t>
          </a:r>
        </a:p>
      </dsp:txBody>
      <dsp:txXfrm>
        <a:off x="2186522" y="99508"/>
        <a:ext cx="1206978" cy="825477"/>
      </dsp:txXfrm>
    </dsp:sp>
    <dsp:sp modelId="{14137DC0-60FA-44F6-8562-6533ADA7937C}">
      <dsp:nvSpPr>
        <dsp:cNvPr id="0" name=""/>
        <dsp:cNvSpPr/>
      </dsp:nvSpPr>
      <dsp:spPr>
        <a:xfrm>
          <a:off x="3521695" y="136425"/>
          <a:ext cx="2032455" cy="751642"/>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chemeClr val="tx1"/>
              </a:solidFill>
              <a:latin typeface="Arial" panose="020B0604020202020204" pitchFamily="34" charset="0"/>
              <a:ea typeface="+mn-ea"/>
              <a:cs typeface="Arial" panose="020B0604020202020204" pitchFamily="34" charset="0"/>
            </a:rPr>
            <a:t>Design &amp; Plan</a:t>
          </a:r>
        </a:p>
      </dsp:txBody>
      <dsp:txXfrm>
        <a:off x="3897516" y="136425"/>
        <a:ext cx="1280813" cy="751642"/>
      </dsp:txXfrm>
    </dsp:sp>
    <dsp:sp modelId="{2BB47326-17E8-44D3-9034-B37B2C8C1933}">
      <dsp:nvSpPr>
        <dsp:cNvPr id="0" name=""/>
        <dsp:cNvSpPr/>
      </dsp:nvSpPr>
      <dsp:spPr>
        <a:xfrm>
          <a:off x="5269607" y="24063"/>
          <a:ext cx="2377729" cy="976367"/>
        </a:xfrm>
        <a:prstGeom prst="chevron">
          <a:avLst/>
        </a:prstGeom>
        <a:solidFill>
          <a:srgbClr val="00B0F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latin typeface="Arial" panose="020B0604020202020204" pitchFamily="34" charset="0"/>
              <a:ea typeface="+mn-ea"/>
              <a:cs typeface="Arial" panose="020B0604020202020204" pitchFamily="34" charset="0"/>
            </a:rPr>
            <a:t>Readiness</a:t>
          </a:r>
        </a:p>
      </dsp:txBody>
      <dsp:txXfrm>
        <a:off x="5757791" y="24063"/>
        <a:ext cx="1401362" cy="976367"/>
      </dsp:txXfrm>
    </dsp:sp>
    <dsp:sp modelId="{2E4EACB5-CDFF-4590-9EF8-D712B8EBDA3E}">
      <dsp:nvSpPr>
        <dsp:cNvPr id="0" name=""/>
        <dsp:cNvSpPr/>
      </dsp:nvSpPr>
      <dsp:spPr>
        <a:xfrm>
          <a:off x="7362793" y="105755"/>
          <a:ext cx="2536931" cy="812982"/>
        </a:xfrm>
        <a:prstGeom prst="chevron">
          <a:avLst/>
        </a:prstGeom>
        <a:solidFill>
          <a:srgbClr val="44546A">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Implement, Review &amp; Close</a:t>
          </a:r>
        </a:p>
      </dsp:txBody>
      <dsp:txXfrm>
        <a:off x="7769284" y="105755"/>
        <a:ext cx="1723949" cy="8129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2202" y="152753"/>
          <a:ext cx="2155921" cy="776986"/>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Arial" panose="020B0604020202020204" pitchFamily="34" charset="0"/>
              <a:ea typeface="+mn-ea"/>
              <a:cs typeface="Arial" panose="020B0604020202020204" pitchFamily="34" charset="0"/>
            </a:rPr>
            <a:t>Scope</a:t>
          </a:r>
        </a:p>
      </dsp:txBody>
      <dsp:txXfrm>
        <a:off x="390695" y="152753"/>
        <a:ext cx="1378935" cy="776986"/>
      </dsp:txXfrm>
    </dsp:sp>
    <dsp:sp modelId="{54E83759-4E6D-4E56-894C-4A2A44DEECAC}">
      <dsp:nvSpPr>
        <dsp:cNvPr id="0" name=""/>
        <dsp:cNvSpPr/>
      </dsp:nvSpPr>
      <dsp:spPr>
        <a:xfrm>
          <a:off x="1849799" y="164017"/>
          <a:ext cx="1968531" cy="754459"/>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Define</a:t>
          </a:r>
        </a:p>
      </dsp:txBody>
      <dsp:txXfrm>
        <a:off x="2227029" y="164017"/>
        <a:ext cx="1214072" cy="754459"/>
      </dsp:txXfrm>
    </dsp:sp>
    <dsp:sp modelId="{14137DC0-60FA-44F6-8562-6533ADA7937C}">
      <dsp:nvSpPr>
        <dsp:cNvPr id="0" name=""/>
        <dsp:cNvSpPr/>
      </dsp:nvSpPr>
      <dsp:spPr>
        <a:xfrm>
          <a:off x="3542736" y="175281"/>
          <a:ext cx="1968531" cy="731931"/>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Design &amp; Plan</a:t>
          </a:r>
        </a:p>
      </dsp:txBody>
      <dsp:txXfrm>
        <a:off x="3908702" y="175281"/>
        <a:ext cx="1236600" cy="731931"/>
      </dsp:txXfrm>
    </dsp:sp>
    <dsp:sp modelId="{2BB47326-17E8-44D3-9034-B37B2C8C1933}">
      <dsp:nvSpPr>
        <dsp:cNvPr id="0" name=""/>
        <dsp:cNvSpPr/>
      </dsp:nvSpPr>
      <dsp:spPr>
        <a:xfrm>
          <a:off x="5235673" y="175281"/>
          <a:ext cx="1968531" cy="731931"/>
        </a:xfrm>
        <a:prstGeom prst="chevron">
          <a:avLst/>
        </a:prstGeom>
        <a:solidFill>
          <a:srgbClr val="4472C4">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Readiness</a:t>
          </a:r>
        </a:p>
      </dsp:txBody>
      <dsp:txXfrm>
        <a:off x="5601639" y="175281"/>
        <a:ext cx="1236600" cy="731931"/>
      </dsp:txXfrm>
    </dsp:sp>
    <dsp:sp modelId="{2E4EACB5-CDFF-4590-9EF8-D712B8EBDA3E}">
      <dsp:nvSpPr>
        <dsp:cNvPr id="0" name=""/>
        <dsp:cNvSpPr/>
      </dsp:nvSpPr>
      <dsp:spPr>
        <a:xfrm>
          <a:off x="6928610" y="8424"/>
          <a:ext cx="2706671" cy="1065644"/>
        </a:xfrm>
        <a:prstGeom prst="chevron">
          <a:avLst/>
        </a:prstGeom>
        <a:solidFill>
          <a:srgbClr val="00206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Arial" panose="020B0604020202020204" pitchFamily="34" charset="0"/>
              <a:ea typeface="+mn-ea"/>
              <a:cs typeface="Arial" panose="020B0604020202020204" pitchFamily="34" charset="0"/>
            </a:rPr>
            <a:t>Implement, Review &amp; Close</a:t>
          </a:r>
        </a:p>
      </dsp:txBody>
      <dsp:txXfrm>
        <a:off x="7461432" y="8424"/>
        <a:ext cx="1641027" cy="106564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2202" y="152753"/>
          <a:ext cx="2155921" cy="776986"/>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Arial" panose="020B0604020202020204" pitchFamily="34" charset="0"/>
              <a:ea typeface="+mn-ea"/>
              <a:cs typeface="Arial" panose="020B0604020202020204" pitchFamily="34" charset="0"/>
            </a:rPr>
            <a:t>Scope</a:t>
          </a:r>
        </a:p>
      </dsp:txBody>
      <dsp:txXfrm>
        <a:off x="390695" y="152753"/>
        <a:ext cx="1378935" cy="776986"/>
      </dsp:txXfrm>
    </dsp:sp>
    <dsp:sp modelId="{54E83759-4E6D-4E56-894C-4A2A44DEECAC}">
      <dsp:nvSpPr>
        <dsp:cNvPr id="0" name=""/>
        <dsp:cNvSpPr/>
      </dsp:nvSpPr>
      <dsp:spPr>
        <a:xfrm>
          <a:off x="1849799" y="164017"/>
          <a:ext cx="1968531" cy="754459"/>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Define</a:t>
          </a:r>
        </a:p>
      </dsp:txBody>
      <dsp:txXfrm>
        <a:off x="2227029" y="164017"/>
        <a:ext cx="1214072" cy="754459"/>
      </dsp:txXfrm>
    </dsp:sp>
    <dsp:sp modelId="{14137DC0-60FA-44F6-8562-6533ADA7937C}">
      <dsp:nvSpPr>
        <dsp:cNvPr id="0" name=""/>
        <dsp:cNvSpPr/>
      </dsp:nvSpPr>
      <dsp:spPr>
        <a:xfrm>
          <a:off x="3542736" y="175281"/>
          <a:ext cx="1968531" cy="731931"/>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Design &amp; Plan</a:t>
          </a:r>
        </a:p>
      </dsp:txBody>
      <dsp:txXfrm>
        <a:off x="3908702" y="175281"/>
        <a:ext cx="1236600" cy="731931"/>
      </dsp:txXfrm>
    </dsp:sp>
    <dsp:sp modelId="{2BB47326-17E8-44D3-9034-B37B2C8C1933}">
      <dsp:nvSpPr>
        <dsp:cNvPr id="0" name=""/>
        <dsp:cNvSpPr/>
      </dsp:nvSpPr>
      <dsp:spPr>
        <a:xfrm>
          <a:off x="5235673" y="175281"/>
          <a:ext cx="1968531" cy="731931"/>
        </a:xfrm>
        <a:prstGeom prst="chevron">
          <a:avLst/>
        </a:prstGeom>
        <a:solidFill>
          <a:srgbClr val="4472C4">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Readiness</a:t>
          </a:r>
        </a:p>
      </dsp:txBody>
      <dsp:txXfrm>
        <a:off x="5601639" y="175281"/>
        <a:ext cx="1236600" cy="731931"/>
      </dsp:txXfrm>
    </dsp:sp>
    <dsp:sp modelId="{2E4EACB5-CDFF-4590-9EF8-D712B8EBDA3E}">
      <dsp:nvSpPr>
        <dsp:cNvPr id="0" name=""/>
        <dsp:cNvSpPr/>
      </dsp:nvSpPr>
      <dsp:spPr>
        <a:xfrm>
          <a:off x="6928610" y="8424"/>
          <a:ext cx="2706671" cy="1065644"/>
        </a:xfrm>
        <a:prstGeom prst="chevron">
          <a:avLst/>
        </a:prstGeom>
        <a:solidFill>
          <a:srgbClr val="00206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Arial" panose="020B0604020202020204" pitchFamily="34" charset="0"/>
              <a:ea typeface="+mn-ea"/>
              <a:cs typeface="Arial" panose="020B0604020202020204" pitchFamily="34" charset="0"/>
            </a:rPr>
            <a:t>Implement, Review &amp; Close</a:t>
          </a:r>
        </a:p>
      </dsp:txBody>
      <dsp:txXfrm>
        <a:off x="7461432" y="8424"/>
        <a:ext cx="1641027" cy="10656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FD38F-4AA3-4356-A917-5395C27C0CCF}">
      <dsp:nvSpPr>
        <dsp:cNvPr id="0" name=""/>
        <dsp:cNvSpPr/>
      </dsp:nvSpPr>
      <dsp:spPr>
        <a:xfrm>
          <a:off x="2202" y="152753"/>
          <a:ext cx="2155921" cy="776986"/>
        </a:xfrm>
        <a:prstGeom prst="chevron">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kern="1200" dirty="0">
              <a:solidFill>
                <a:sysClr val="windowText" lastClr="000000"/>
              </a:solidFill>
              <a:latin typeface="Arial" panose="020B0604020202020204" pitchFamily="34" charset="0"/>
              <a:ea typeface="+mn-ea"/>
              <a:cs typeface="Arial" panose="020B0604020202020204" pitchFamily="34" charset="0"/>
            </a:rPr>
            <a:t>Scope</a:t>
          </a:r>
        </a:p>
      </dsp:txBody>
      <dsp:txXfrm>
        <a:off x="390695" y="152753"/>
        <a:ext cx="1378935" cy="776986"/>
      </dsp:txXfrm>
    </dsp:sp>
    <dsp:sp modelId="{54E83759-4E6D-4E56-894C-4A2A44DEECAC}">
      <dsp:nvSpPr>
        <dsp:cNvPr id="0" name=""/>
        <dsp:cNvSpPr/>
      </dsp:nvSpPr>
      <dsp:spPr>
        <a:xfrm>
          <a:off x="1849799" y="164017"/>
          <a:ext cx="1968531" cy="754459"/>
        </a:xfrm>
        <a:prstGeom prst="chevron">
          <a:avLst/>
        </a:prstGeom>
        <a:solidFill>
          <a:srgbClr val="FFC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Define</a:t>
          </a:r>
        </a:p>
      </dsp:txBody>
      <dsp:txXfrm>
        <a:off x="2227029" y="164017"/>
        <a:ext cx="1214072" cy="754459"/>
      </dsp:txXfrm>
    </dsp:sp>
    <dsp:sp modelId="{14137DC0-60FA-44F6-8562-6533ADA7937C}">
      <dsp:nvSpPr>
        <dsp:cNvPr id="0" name=""/>
        <dsp:cNvSpPr/>
      </dsp:nvSpPr>
      <dsp:spPr>
        <a:xfrm>
          <a:off x="3542736" y="175281"/>
          <a:ext cx="1968531" cy="731931"/>
        </a:xfrm>
        <a:prstGeom prst="chevron">
          <a:avLst/>
        </a:prstGeom>
        <a:solidFill>
          <a:srgbClr val="92D05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Design &amp; Plan</a:t>
          </a:r>
        </a:p>
      </dsp:txBody>
      <dsp:txXfrm>
        <a:off x="3908702" y="175281"/>
        <a:ext cx="1236600" cy="731931"/>
      </dsp:txXfrm>
    </dsp:sp>
    <dsp:sp modelId="{2BB47326-17E8-44D3-9034-B37B2C8C1933}">
      <dsp:nvSpPr>
        <dsp:cNvPr id="0" name=""/>
        <dsp:cNvSpPr/>
      </dsp:nvSpPr>
      <dsp:spPr>
        <a:xfrm>
          <a:off x="5235673" y="175281"/>
          <a:ext cx="1968531" cy="731931"/>
        </a:xfrm>
        <a:prstGeom prst="chevron">
          <a:avLst/>
        </a:prstGeom>
        <a:solidFill>
          <a:srgbClr val="4472C4">
            <a:lumMod val="20000"/>
            <a:lumOff val="8000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0" kern="1200" dirty="0">
              <a:solidFill>
                <a:sysClr val="windowText" lastClr="000000"/>
              </a:solidFill>
              <a:latin typeface="Arial" panose="020B0604020202020204" pitchFamily="34" charset="0"/>
              <a:ea typeface="+mn-ea"/>
              <a:cs typeface="Arial" panose="020B0604020202020204" pitchFamily="34" charset="0"/>
            </a:rPr>
            <a:t>Readiness</a:t>
          </a:r>
        </a:p>
      </dsp:txBody>
      <dsp:txXfrm>
        <a:off x="5601639" y="175281"/>
        <a:ext cx="1236600" cy="731931"/>
      </dsp:txXfrm>
    </dsp:sp>
    <dsp:sp modelId="{2E4EACB5-CDFF-4590-9EF8-D712B8EBDA3E}">
      <dsp:nvSpPr>
        <dsp:cNvPr id="0" name=""/>
        <dsp:cNvSpPr/>
      </dsp:nvSpPr>
      <dsp:spPr>
        <a:xfrm>
          <a:off x="6928610" y="8424"/>
          <a:ext cx="2706671" cy="1065644"/>
        </a:xfrm>
        <a:prstGeom prst="chevron">
          <a:avLst/>
        </a:prstGeom>
        <a:solidFill>
          <a:srgbClr val="002060">
            <a:alpha val="90000"/>
          </a:srgbClr>
        </a:solidFill>
        <a:ln w="12700" cap="flat" cmpd="sng" algn="ctr">
          <a:solidFill>
            <a:srgbClr val="5B9BD5">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ysClr val="window" lastClr="FFFFFF"/>
              </a:solidFill>
              <a:latin typeface="Arial" panose="020B0604020202020204" pitchFamily="34" charset="0"/>
              <a:ea typeface="+mn-ea"/>
              <a:cs typeface="Arial" panose="020B0604020202020204" pitchFamily="34" charset="0"/>
            </a:rPr>
            <a:t>Implement, Review &amp; Close</a:t>
          </a:r>
        </a:p>
      </dsp:txBody>
      <dsp:txXfrm>
        <a:off x="7461432" y="8424"/>
        <a:ext cx="1641027" cy="106564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C74D41-CB07-4F76-B7FB-237DB6B57F68}" type="datetimeFigureOut">
              <a:rPr lang="en-GB" smtClean="0"/>
              <a:t>31/10/2023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70439-7829-412B-838B-93B45D10F33F}" type="slidenum">
              <a:rPr lang="en-GB" smtClean="0"/>
              <a:t>‹#›</a:t>
            </a:fld>
            <a:endParaRPr lang="en-GB"/>
          </a:p>
        </p:txBody>
      </p:sp>
    </p:spTree>
    <p:extLst>
      <p:ext uri="{BB962C8B-B14F-4D97-AF65-F5344CB8AC3E}">
        <p14:creationId xmlns:p14="http://schemas.microsoft.com/office/powerpoint/2010/main" val="1548103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&lt;Date&gt;</a:t>
            </a:r>
            <a:endParaRPr lang="en-GB"/>
          </a:p>
        </p:txBody>
      </p:sp>
      <p:sp>
        <p:nvSpPr>
          <p:cNvPr id="5" name="Footer Placeholder 4"/>
          <p:cNvSpPr>
            <a:spLocks noGrp="1"/>
          </p:cNvSpPr>
          <p:nvPr>
            <p:ph type="ftr" sz="quarter" idx="11"/>
          </p:nvPr>
        </p:nvSpPr>
        <p:spPr/>
        <p:txBody>
          <a:bodyPr/>
          <a:lstStyle/>
          <a:p>
            <a:r>
              <a:rPr lang="en-GB"/>
              <a:t>Benefits Management Framework - v 1.0</a:t>
            </a:r>
          </a:p>
        </p:txBody>
      </p:sp>
      <p:sp>
        <p:nvSpPr>
          <p:cNvPr id="6" name="Slide Number Placeholder 5"/>
          <p:cNvSpPr>
            <a:spLocks noGrp="1"/>
          </p:cNvSpPr>
          <p:nvPr>
            <p:ph type="sldNum" sz="quarter" idx="12"/>
          </p:nvPr>
        </p:nvSpPr>
        <p:spPr/>
        <p:txBody>
          <a:bodyPr/>
          <a:lstStyle/>
          <a:p>
            <a:fld id="{B2435F93-213D-453B-9EAB-145FC62E2F9E}" type="slidenum">
              <a:rPr lang="en-GB" smtClean="0"/>
              <a:t>‹#›</a:t>
            </a:fld>
            <a:endParaRPr lang="en-GB"/>
          </a:p>
        </p:txBody>
      </p:sp>
    </p:spTree>
    <p:extLst>
      <p:ext uri="{BB962C8B-B14F-4D97-AF65-F5344CB8AC3E}">
        <p14:creationId xmlns:p14="http://schemas.microsoft.com/office/powerpoint/2010/main" val="214568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EF7A6EF-C30D-4ADF-9341-ECC7F4ECCDCB}"/>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60A7A472-7878-479E-A615-2A1D828ADFC9}"/>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BA475A0B-7951-4DE8-B1C8-0C05742E07A7}"/>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651106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6846205-752A-45ED-ACE1-E6BD6D592924}"/>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5654172F-49AE-4218-B320-A3523F67379C}"/>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F9F15F58-081C-47CD-80A1-E48BAE59A417}"/>
              </a:ext>
            </a:extLst>
          </p:cNvPr>
          <p:cNvSpPr>
            <a:spLocks noGrp="1"/>
          </p:cNvSpPr>
          <p:nvPr>
            <p:ph type="sldNum" sz="quarter" idx="12"/>
          </p:nvPr>
        </p:nvSpPr>
        <p:spPr/>
        <p:txBody>
          <a:bodyPr/>
          <a:lstStyle/>
          <a:p>
            <a:fld id="{B2435F93-213D-453B-9EAB-145FC62E2F9E}" type="slidenum">
              <a:rPr lang="en-GB" smtClean="0"/>
              <a:t>‹#›</a:t>
            </a:fld>
            <a:endParaRPr lang="en-GB" dirty="0"/>
          </a:p>
        </p:txBody>
      </p:sp>
      <p:pic>
        <p:nvPicPr>
          <p:cNvPr id="7" name="Picture 6">
            <a:extLst>
              <a:ext uri="{FF2B5EF4-FFF2-40B4-BE49-F238E27FC236}">
                <a16:creationId xmlns:a16="http://schemas.microsoft.com/office/drawing/2014/main" id="{B9944D02-FD2F-41C4-8FD7-B87E6AC56E1B}"/>
              </a:ext>
            </a:extLst>
          </p:cNvPr>
          <p:cNvPicPr>
            <a:picLocks noChangeAspect="1"/>
          </p:cNvPicPr>
          <p:nvPr userDrawn="1"/>
        </p:nvPicPr>
        <p:blipFill>
          <a:blip r:embed="rId2"/>
          <a:stretch>
            <a:fillRect/>
          </a:stretch>
        </p:blipFill>
        <p:spPr>
          <a:xfrm>
            <a:off x="427780" y="361174"/>
            <a:ext cx="1505283" cy="641304"/>
          </a:xfrm>
          <a:prstGeom prst="rect">
            <a:avLst/>
          </a:prstGeom>
        </p:spPr>
      </p:pic>
    </p:spTree>
    <p:extLst>
      <p:ext uri="{BB962C8B-B14F-4D97-AF65-F5344CB8AC3E}">
        <p14:creationId xmlns:p14="http://schemas.microsoft.com/office/powerpoint/2010/main" val="2725515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FD30-C425-46E9-A18B-954F344CE6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963673-C40D-45C2-AEF7-6CF6F30BB60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EAC5D9-85C6-4F84-B7D6-07C05184F828}"/>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67D7ADBA-E02D-4201-8A75-BA0D14F9A514}"/>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E061222A-4A23-4527-8F00-F4D58C754FF9}"/>
              </a:ext>
            </a:extLst>
          </p:cNvPr>
          <p:cNvSpPr>
            <a:spLocks noGrp="1"/>
          </p:cNvSpPr>
          <p:nvPr>
            <p:ph type="sldNum" sz="quarter" idx="12"/>
          </p:nvPr>
        </p:nvSpPr>
        <p:spPr/>
        <p:txBody>
          <a:bodyPr/>
          <a:lstStyle/>
          <a:p>
            <a:fld id="{B2435F93-213D-453B-9EAB-145FC62E2F9E}" type="slidenum">
              <a:rPr lang="en-GB" smtClean="0"/>
              <a:t>‹#›</a:t>
            </a:fld>
            <a:endParaRPr lang="en-GB" dirty="0"/>
          </a:p>
        </p:txBody>
      </p:sp>
      <p:pic>
        <p:nvPicPr>
          <p:cNvPr id="7" name="Picture 6">
            <a:extLst>
              <a:ext uri="{FF2B5EF4-FFF2-40B4-BE49-F238E27FC236}">
                <a16:creationId xmlns:a16="http://schemas.microsoft.com/office/drawing/2014/main" id="{B9944D02-FD2F-41C4-8FD7-B87E6AC56E1B}"/>
              </a:ext>
            </a:extLst>
          </p:cNvPr>
          <p:cNvPicPr>
            <a:picLocks noChangeAspect="1"/>
          </p:cNvPicPr>
          <p:nvPr userDrawn="1"/>
        </p:nvPicPr>
        <p:blipFill>
          <a:blip r:embed="rId2"/>
          <a:stretch>
            <a:fillRect/>
          </a:stretch>
        </p:blipFill>
        <p:spPr>
          <a:xfrm>
            <a:off x="427780" y="361174"/>
            <a:ext cx="1505283" cy="641304"/>
          </a:xfrm>
          <a:prstGeom prst="rect">
            <a:avLst/>
          </a:prstGeom>
        </p:spPr>
      </p:pic>
    </p:spTree>
    <p:extLst>
      <p:ext uri="{BB962C8B-B14F-4D97-AF65-F5344CB8AC3E}">
        <p14:creationId xmlns:p14="http://schemas.microsoft.com/office/powerpoint/2010/main" val="332280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8182A-6499-4AEA-A29B-053BD762C2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89651A-75C0-4F71-9447-4FDAB4C33EF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a:p>
        </p:txBody>
      </p:sp>
      <p:sp>
        <p:nvSpPr>
          <p:cNvPr id="4" name="Content Placeholder 3">
            <a:extLst>
              <a:ext uri="{FF2B5EF4-FFF2-40B4-BE49-F238E27FC236}">
                <a16:creationId xmlns:a16="http://schemas.microsoft.com/office/drawing/2014/main" id="{E07B83B1-4ED5-4B47-8695-A3D0E6A40FE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19A3E4-3F25-448D-92AB-547E384167D1}"/>
              </a:ext>
            </a:extLst>
          </p:cNvPr>
          <p:cNvSpPr>
            <a:spLocks noGrp="1"/>
          </p:cNvSpPr>
          <p:nvPr>
            <p:ph type="dt" sz="half" idx="10"/>
          </p:nvPr>
        </p:nvSpPr>
        <p:spPr/>
        <p:txBody>
          <a:bodyPr/>
          <a:lstStyle/>
          <a:p>
            <a:r>
              <a:rPr lang="en-US"/>
              <a:t>&lt;Date&gt;</a:t>
            </a:r>
            <a:endParaRPr lang="en-GB" dirty="0"/>
          </a:p>
        </p:txBody>
      </p:sp>
      <p:sp>
        <p:nvSpPr>
          <p:cNvPr id="6" name="Footer Placeholder 5">
            <a:extLst>
              <a:ext uri="{FF2B5EF4-FFF2-40B4-BE49-F238E27FC236}">
                <a16:creationId xmlns:a16="http://schemas.microsoft.com/office/drawing/2014/main" id="{D371A36D-8507-468A-9D52-9576CFE632D4}"/>
              </a:ext>
            </a:extLst>
          </p:cNvPr>
          <p:cNvSpPr>
            <a:spLocks noGrp="1"/>
          </p:cNvSpPr>
          <p:nvPr>
            <p:ph type="ftr" sz="quarter" idx="11"/>
          </p:nvPr>
        </p:nvSpPr>
        <p:spPr/>
        <p:txBody>
          <a:bodyPr/>
          <a:lstStyle/>
          <a:p>
            <a:r>
              <a:rPr lang="en-GB"/>
              <a:t>Benefits Management Framework - v 1.0</a:t>
            </a:r>
            <a:endParaRPr lang="en-GB" dirty="0"/>
          </a:p>
        </p:txBody>
      </p:sp>
      <p:sp>
        <p:nvSpPr>
          <p:cNvPr id="7" name="Slide Number Placeholder 6">
            <a:extLst>
              <a:ext uri="{FF2B5EF4-FFF2-40B4-BE49-F238E27FC236}">
                <a16:creationId xmlns:a16="http://schemas.microsoft.com/office/drawing/2014/main" id="{9B33B425-AB7F-4C30-B42B-64F8DE228533}"/>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942466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E9FBA-B304-4DA1-A1D1-64A35497F75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708105-953D-4ADB-8203-23596A175B0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E786EF-7BC9-41A4-BA22-ED614725B83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3E782A-1C80-4C66-B54E-5D29C8AE786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29ABD4-F620-4D2B-ACBF-EDDF9402B61C}"/>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599A39C-F3A2-4360-8F3E-5224747A5B3B}"/>
              </a:ext>
            </a:extLst>
          </p:cNvPr>
          <p:cNvSpPr>
            <a:spLocks noGrp="1"/>
          </p:cNvSpPr>
          <p:nvPr>
            <p:ph type="dt" sz="half" idx="10"/>
          </p:nvPr>
        </p:nvSpPr>
        <p:spPr/>
        <p:txBody>
          <a:bodyPr/>
          <a:lstStyle/>
          <a:p>
            <a:r>
              <a:rPr lang="en-US"/>
              <a:t>&lt;Date&gt;</a:t>
            </a:r>
            <a:endParaRPr lang="en-GB" dirty="0"/>
          </a:p>
        </p:txBody>
      </p:sp>
      <p:sp>
        <p:nvSpPr>
          <p:cNvPr id="8" name="Footer Placeholder 7">
            <a:extLst>
              <a:ext uri="{FF2B5EF4-FFF2-40B4-BE49-F238E27FC236}">
                <a16:creationId xmlns:a16="http://schemas.microsoft.com/office/drawing/2014/main" id="{FEF0CB49-B7F2-41C5-960C-0009CA868659}"/>
              </a:ext>
            </a:extLst>
          </p:cNvPr>
          <p:cNvSpPr>
            <a:spLocks noGrp="1"/>
          </p:cNvSpPr>
          <p:nvPr>
            <p:ph type="ftr" sz="quarter" idx="11"/>
          </p:nvPr>
        </p:nvSpPr>
        <p:spPr/>
        <p:txBody>
          <a:bodyPr/>
          <a:lstStyle/>
          <a:p>
            <a:r>
              <a:rPr lang="en-GB"/>
              <a:t>Benefits Management Framework - v 1.0</a:t>
            </a:r>
            <a:endParaRPr lang="en-GB" dirty="0"/>
          </a:p>
        </p:txBody>
      </p:sp>
      <p:sp>
        <p:nvSpPr>
          <p:cNvPr id="9" name="Slide Number Placeholder 8">
            <a:extLst>
              <a:ext uri="{FF2B5EF4-FFF2-40B4-BE49-F238E27FC236}">
                <a16:creationId xmlns:a16="http://schemas.microsoft.com/office/drawing/2014/main" id="{F7B13964-B4C5-4537-B7C9-F62777F30A25}"/>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4062017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0598F-91D2-4000-8C34-FADA4F5A0DF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1C0021B-5F8F-4CE1-BE13-8CD5F598BAB9}"/>
              </a:ext>
            </a:extLst>
          </p:cNvPr>
          <p:cNvSpPr>
            <a:spLocks noGrp="1"/>
          </p:cNvSpPr>
          <p:nvPr>
            <p:ph type="dt" sz="half" idx="10"/>
          </p:nvPr>
        </p:nvSpPr>
        <p:spPr/>
        <p:txBody>
          <a:bodyPr/>
          <a:lstStyle/>
          <a:p>
            <a:r>
              <a:rPr lang="en-US"/>
              <a:t>&lt;Date&gt;</a:t>
            </a:r>
            <a:endParaRPr lang="en-GB" dirty="0"/>
          </a:p>
        </p:txBody>
      </p:sp>
      <p:sp>
        <p:nvSpPr>
          <p:cNvPr id="4" name="Footer Placeholder 3">
            <a:extLst>
              <a:ext uri="{FF2B5EF4-FFF2-40B4-BE49-F238E27FC236}">
                <a16:creationId xmlns:a16="http://schemas.microsoft.com/office/drawing/2014/main" id="{586A5D76-4AE2-4B31-866D-D9EEB8B8F498}"/>
              </a:ext>
            </a:extLst>
          </p:cNvPr>
          <p:cNvSpPr>
            <a:spLocks noGrp="1"/>
          </p:cNvSpPr>
          <p:nvPr>
            <p:ph type="ftr" sz="quarter" idx="11"/>
          </p:nvPr>
        </p:nvSpPr>
        <p:spPr/>
        <p:txBody>
          <a:bodyPr/>
          <a:lstStyle/>
          <a:p>
            <a:r>
              <a:rPr lang="en-GB"/>
              <a:t>Benefits Management Framework - v 1.0</a:t>
            </a:r>
            <a:endParaRPr lang="en-GB" dirty="0"/>
          </a:p>
        </p:txBody>
      </p:sp>
      <p:sp>
        <p:nvSpPr>
          <p:cNvPr id="5" name="Slide Number Placeholder 4">
            <a:extLst>
              <a:ext uri="{FF2B5EF4-FFF2-40B4-BE49-F238E27FC236}">
                <a16:creationId xmlns:a16="http://schemas.microsoft.com/office/drawing/2014/main" id="{71F0EE66-8392-4267-B670-23EFC3D39A72}"/>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4085705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5386E3-CA7F-44D0-B72C-070FAFA32C05}"/>
              </a:ext>
            </a:extLst>
          </p:cNvPr>
          <p:cNvSpPr>
            <a:spLocks noGrp="1"/>
          </p:cNvSpPr>
          <p:nvPr>
            <p:ph type="dt" sz="half" idx="10"/>
          </p:nvPr>
        </p:nvSpPr>
        <p:spPr/>
        <p:txBody>
          <a:bodyPr/>
          <a:lstStyle/>
          <a:p>
            <a:r>
              <a:rPr lang="en-US"/>
              <a:t>&lt;Date&gt;</a:t>
            </a:r>
            <a:endParaRPr lang="en-GB" dirty="0"/>
          </a:p>
        </p:txBody>
      </p:sp>
      <p:sp>
        <p:nvSpPr>
          <p:cNvPr id="3" name="Footer Placeholder 2">
            <a:extLst>
              <a:ext uri="{FF2B5EF4-FFF2-40B4-BE49-F238E27FC236}">
                <a16:creationId xmlns:a16="http://schemas.microsoft.com/office/drawing/2014/main" id="{4EACCB54-9B4C-4F54-98FA-972E703843E4}"/>
              </a:ext>
            </a:extLst>
          </p:cNvPr>
          <p:cNvSpPr>
            <a:spLocks noGrp="1"/>
          </p:cNvSpPr>
          <p:nvPr>
            <p:ph type="ftr" sz="quarter" idx="11"/>
          </p:nvPr>
        </p:nvSpPr>
        <p:spPr/>
        <p:txBody>
          <a:bodyPr/>
          <a:lstStyle/>
          <a:p>
            <a:r>
              <a:rPr lang="en-GB"/>
              <a:t>Benefits Management Framework - v 1.0</a:t>
            </a:r>
            <a:endParaRPr lang="en-GB" dirty="0"/>
          </a:p>
        </p:txBody>
      </p:sp>
      <p:sp>
        <p:nvSpPr>
          <p:cNvPr id="4" name="Slide Number Placeholder 3">
            <a:extLst>
              <a:ext uri="{FF2B5EF4-FFF2-40B4-BE49-F238E27FC236}">
                <a16:creationId xmlns:a16="http://schemas.microsoft.com/office/drawing/2014/main" id="{21A45D14-5955-46E5-81B7-9EF549477C33}"/>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2402119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FC11-B195-41A8-A55A-A25DC01B79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B9D1419-874D-41C1-8B3C-C568F1358A3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010C8C3-9DA0-481A-ADA8-ED6EC6B75FA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7C8A3D-4A6B-46F9-A605-C59C0CB71395}"/>
              </a:ext>
            </a:extLst>
          </p:cNvPr>
          <p:cNvSpPr>
            <a:spLocks noGrp="1"/>
          </p:cNvSpPr>
          <p:nvPr>
            <p:ph type="dt" sz="half" idx="10"/>
          </p:nvPr>
        </p:nvSpPr>
        <p:spPr/>
        <p:txBody>
          <a:bodyPr/>
          <a:lstStyle/>
          <a:p>
            <a:r>
              <a:rPr lang="en-US"/>
              <a:t>&lt;Date&gt;</a:t>
            </a:r>
            <a:endParaRPr lang="en-GB" dirty="0"/>
          </a:p>
        </p:txBody>
      </p:sp>
      <p:sp>
        <p:nvSpPr>
          <p:cNvPr id="6" name="Footer Placeholder 5">
            <a:extLst>
              <a:ext uri="{FF2B5EF4-FFF2-40B4-BE49-F238E27FC236}">
                <a16:creationId xmlns:a16="http://schemas.microsoft.com/office/drawing/2014/main" id="{B7B9DB93-FE8B-489C-825A-CE0C03E171B1}"/>
              </a:ext>
            </a:extLst>
          </p:cNvPr>
          <p:cNvSpPr>
            <a:spLocks noGrp="1"/>
          </p:cNvSpPr>
          <p:nvPr>
            <p:ph type="ftr" sz="quarter" idx="11"/>
          </p:nvPr>
        </p:nvSpPr>
        <p:spPr/>
        <p:txBody>
          <a:bodyPr/>
          <a:lstStyle/>
          <a:p>
            <a:r>
              <a:rPr lang="en-GB"/>
              <a:t>Benefits Management Framework - v 1.0</a:t>
            </a:r>
            <a:endParaRPr lang="en-GB" dirty="0"/>
          </a:p>
        </p:txBody>
      </p:sp>
      <p:sp>
        <p:nvSpPr>
          <p:cNvPr id="7" name="Slide Number Placeholder 6">
            <a:extLst>
              <a:ext uri="{FF2B5EF4-FFF2-40B4-BE49-F238E27FC236}">
                <a16:creationId xmlns:a16="http://schemas.microsoft.com/office/drawing/2014/main" id="{6B8F26FE-195D-4AF2-B187-9A2D3364D564}"/>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3155631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59077-FBA2-4510-88FF-334211F44A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A0B20F2-634D-468F-9337-C9034C9FF46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77F6BF95-9568-4CC3-9078-812A3AB4A5B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5E4032-9B01-42B1-8D3B-F6C716A7E84E}"/>
              </a:ext>
            </a:extLst>
          </p:cNvPr>
          <p:cNvSpPr>
            <a:spLocks noGrp="1"/>
          </p:cNvSpPr>
          <p:nvPr>
            <p:ph type="dt" sz="half" idx="10"/>
          </p:nvPr>
        </p:nvSpPr>
        <p:spPr/>
        <p:txBody>
          <a:bodyPr/>
          <a:lstStyle/>
          <a:p>
            <a:r>
              <a:rPr lang="en-US"/>
              <a:t>&lt;Date&gt;</a:t>
            </a:r>
            <a:endParaRPr lang="en-GB" dirty="0"/>
          </a:p>
        </p:txBody>
      </p:sp>
      <p:sp>
        <p:nvSpPr>
          <p:cNvPr id="6" name="Footer Placeholder 5">
            <a:extLst>
              <a:ext uri="{FF2B5EF4-FFF2-40B4-BE49-F238E27FC236}">
                <a16:creationId xmlns:a16="http://schemas.microsoft.com/office/drawing/2014/main" id="{7CF30D74-6BBE-48D0-8F61-56E5F603EDF2}"/>
              </a:ext>
            </a:extLst>
          </p:cNvPr>
          <p:cNvSpPr>
            <a:spLocks noGrp="1"/>
          </p:cNvSpPr>
          <p:nvPr>
            <p:ph type="ftr" sz="quarter" idx="11"/>
          </p:nvPr>
        </p:nvSpPr>
        <p:spPr/>
        <p:txBody>
          <a:bodyPr/>
          <a:lstStyle/>
          <a:p>
            <a:r>
              <a:rPr lang="en-GB"/>
              <a:t>Benefits Management Framework - v 1.0</a:t>
            </a:r>
            <a:endParaRPr lang="en-GB" dirty="0"/>
          </a:p>
        </p:txBody>
      </p:sp>
      <p:sp>
        <p:nvSpPr>
          <p:cNvPr id="7" name="Slide Number Placeholder 6">
            <a:extLst>
              <a:ext uri="{FF2B5EF4-FFF2-40B4-BE49-F238E27FC236}">
                <a16:creationId xmlns:a16="http://schemas.microsoft.com/office/drawing/2014/main" id="{5B8DFB16-11C1-4235-B195-547661279F6C}"/>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3048867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EE7B2-142C-4AB9-88B3-7B5E615E50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1DF2DC-1D1D-4EE6-AF6C-403D9140009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233747-F42C-4BD1-BC5C-F7CD7216D795}"/>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1B23FD49-52AB-4689-A458-73A1E49949D1}"/>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3270E1AF-C1BA-456A-A025-FA50C913D644}"/>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461239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5476AC-8DE1-4983-9F2A-66EDAC003B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636F1B6-045D-4D50-8E23-8ADCA720FB7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45C4BE-94D1-4163-877B-45C42F6C8D1B}"/>
              </a:ext>
            </a:extLst>
          </p:cNvPr>
          <p:cNvSpPr>
            <a:spLocks noGrp="1"/>
          </p:cNvSpPr>
          <p:nvPr>
            <p:ph type="dt" sz="half" idx="10"/>
          </p:nvPr>
        </p:nvSpPr>
        <p:spPr/>
        <p:txBody>
          <a:bodyPr/>
          <a:lstStyle/>
          <a:p>
            <a:r>
              <a:rPr lang="en-US"/>
              <a:t>&lt;Date&gt;</a:t>
            </a:r>
            <a:endParaRPr lang="en-GB" dirty="0"/>
          </a:p>
        </p:txBody>
      </p:sp>
      <p:sp>
        <p:nvSpPr>
          <p:cNvPr id="5" name="Footer Placeholder 4">
            <a:extLst>
              <a:ext uri="{FF2B5EF4-FFF2-40B4-BE49-F238E27FC236}">
                <a16:creationId xmlns:a16="http://schemas.microsoft.com/office/drawing/2014/main" id="{8F066200-FDB8-4623-B9E2-B3D61469E376}"/>
              </a:ext>
            </a:extLst>
          </p:cNvPr>
          <p:cNvSpPr>
            <a:spLocks noGrp="1"/>
          </p:cNvSpPr>
          <p:nvPr>
            <p:ph type="ftr" sz="quarter" idx="11"/>
          </p:nvPr>
        </p:nvSpPr>
        <p:spPr/>
        <p:txBody>
          <a:body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3BBC76E3-1945-4920-8FF0-52C7747C4799}"/>
              </a:ext>
            </a:extLst>
          </p:cNvPr>
          <p:cNvSpPr>
            <a:spLocks noGrp="1"/>
          </p:cNvSpPr>
          <p:nvPr>
            <p:ph type="sldNum" sz="quarter" idx="12"/>
          </p:nvPr>
        </p:nvSpPr>
        <p:spPr/>
        <p:txBody>
          <a:bodyPr/>
          <a:lstStyle/>
          <a:p>
            <a:fld id="{B2435F93-213D-453B-9EAB-145FC62E2F9E}" type="slidenum">
              <a:rPr lang="en-GB" smtClean="0"/>
              <a:t>‹#›</a:t>
            </a:fld>
            <a:endParaRPr lang="en-GB" dirty="0"/>
          </a:p>
        </p:txBody>
      </p:sp>
    </p:spTree>
    <p:extLst>
      <p:ext uri="{BB962C8B-B14F-4D97-AF65-F5344CB8AC3E}">
        <p14:creationId xmlns:p14="http://schemas.microsoft.com/office/powerpoint/2010/main" val="140745456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&lt;Date&gt;</a:t>
            </a:r>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Benefits Management Framework - v 1.0</a:t>
            </a:r>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76A25-A767-4B43-8EC4-07DE224B1D4E}" type="slidenum">
              <a:rPr lang="en-GB" smtClean="0"/>
              <a:t>‹#›</a:t>
            </a:fld>
            <a:endParaRPr lang="en-GB" dirty="0"/>
          </a:p>
        </p:txBody>
      </p:sp>
    </p:spTree>
    <p:extLst>
      <p:ext uri="{BB962C8B-B14F-4D97-AF65-F5344CB8AC3E}">
        <p14:creationId xmlns:p14="http://schemas.microsoft.com/office/powerpoint/2010/main" val="3610860751"/>
      </p:ext>
    </p:extLst>
  </p:cSld>
  <p:clrMap bg1="lt1" tx1="dk1" bg2="lt2" tx2="dk2" accent1="accent1" accent2="accent2" accent3="accent3" accent4="accent4" accent5="accent5" accent6="accent6" hlink="hlink" folHlink="folHlink"/>
  <p:sldLayoutIdLst>
    <p:sldLayoutId id="2147483673"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7B8B6-97BC-4A80-AEC8-C3C7F6F34A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4" name="Date Placeholder 3">
            <a:extLst>
              <a:ext uri="{FF2B5EF4-FFF2-40B4-BE49-F238E27FC236}">
                <a16:creationId xmlns:a16="http://schemas.microsoft.com/office/drawing/2014/main" id="{0D29502F-1BD8-4CD4-AE32-5437DF2584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&lt;Date&gt;</a:t>
            </a:r>
            <a:endParaRPr lang="en-GB" dirty="0"/>
          </a:p>
        </p:txBody>
      </p:sp>
      <p:sp>
        <p:nvSpPr>
          <p:cNvPr id="5" name="Footer Placeholder 4">
            <a:extLst>
              <a:ext uri="{FF2B5EF4-FFF2-40B4-BE49-F238E27FC236}">
                <a16:creationId xmlns:a16="http://schemas.microsoft.com/office/drawing/2014/main" id="{58C7B26F-5F21-42D3-8C57-E58661EF1A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Benefits Management Framework - v 1.0</a:t>
            </a:r>
            <a:endParaRPr lang="en-GB" dirty="0"/>
          </a:p>
        </p:txBody>
      </p:sp>
      <p:sp>
        <p:nvSpPr>
          <p:cNvPr id="6" name="Slide Number Placeholder 5">
            <a:extLst>
              <a:ext uri="{FF2B5EF4-FFF2-40B4-BE49-F238E27FC236}">
                <a16:creationId xmlns:a16="http://schemas.microsoft.com/office/drawing/2014/main" id="{59B56144-4786-41D8-A243-2FCFF2DA2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35F93-213D-453B-9EAB-145FC62E2F9E}" type="slidenum">
              <a:rPr lang="en-GB" smtClean="0"/>
              <a:t>‹#›</a:t>
            </a:fld>
            <a:endParaRPr lang="en-GB" dirty="0"/>
          </a:p>
        </p:txBody>
      </p:sp>
    </p:spTree>
    <p:extLst>
      <p:ext uri="{BB962C8B-B14F-4D97-AF65-F5344CB8AC3E}">
        <p14:creationId xmlns:p14="http://schemas.microsoft.com/office/powerpoint/2010/main" val="372813069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learning-login/share?account=74653818&amp;forceAccount=false&amp;redirect=https%3A%2F%2Fwww.linkedin.com%2Flearning%2Fmanaging-project-benefits%3Ftrk%3Dshare_ent_url%26shareId%3DYuGm7Cr6T2C4wmxrL%252BMoow%253D%253D" TargetMode="External"/><Relationship Id="rId2" Type="http://schemas.openxmlformats.org/officeDocument/2006/relationships/hyperlink" Target="https://youtu.be/yBqsd1wYZSk" TargetMode="External"/><Relationship Id="rId1" Type="http://schemas.openxmlformats.org/officeDocument/2006/relationships/slideLayout" Target="../slideLayouts/slideLayout3.xml"/><Relationship Id="rId4" Type="http://schemas.openxmlformats.org/officeDocument/2006/relationships/hyperlink" Target="https://www.staffnet.manchester.ac.uk/staff-learning-and-development/online-self-development-platforms/"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emf"/><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6.emf"/><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D009D"/>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0E13BE-29A1-4403-8D33-158B20F9AF9E}"/>
              </a:ext>
            </a:extLst>
          </p:cNvPr>
          <p:cNvSpPr txBox="1">
            <a:spLocks/>
          </p:cNvSpPr>
          <p:nvPr/>
        </p:nvSpPr>
        <p:spPr>
          <a:xfrm>
            <a:off x="546682" y="1630294"/>
            <a:ext cx="9269835" cy="92040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0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Benefit Management Framework</a:t>
            </a:r>
          </a:p>
        </p:txBody>
      </p:sp>
      <p:sp>
        <p:nvSpPr>
          <p:cNvPr id="5" name="Subtitle 2">
            <a:extLst>
              <a:ext uri="{FF2B5EF4-FFF2-40B4-BE49-F238E27FC236}">
                <a16:creationId xmlns:a16="http://schemas.microsoft.com/office/drawing/2014/main" id="{BBB55EEF-03D1-4A82-82A1-683DE5BB16BA}"/>
              </a:ext>
            </a:extLst>
          </p:cNvPr>
          <p:cNvSpPr txBox="1">
            <a:spLocks/>
          </p:cNvSpPr>
          <p:nvPr/>
        </p:nvSpPr>
        <p:spPr>
          <a:xfrm>
            <a:off x="527632" y="3078580"/>
            <a:ext cx="9144000" cy="14158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Stephanie Chadwick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solidFill>
                  <a:prstClr val="white"/>
                </a:solidFill>
                <a:latin typeface="Arial" panose="020B0604020202020204" pitchFamily="34" charset="0"/>
                <a:cs typeface="Arial" panose="020B0604020202020204" pitchFamily="34" charset="0"/>
              </a:rPr>
              <a:t>April 2022</a:t>
            </a:r>
            <a:endPar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1.0</a:t>
            </a:r>
          </a:p>
        </p:txBody>
      </p:sp>
      <p:grpSp>
        <p:nvGrpSpPr>
          <p:cNvPr id="11" name="Group 10"/>
          <p:cNvGrpSpPr/>
          <p:nvPr/>
        </p:nvGrpSpPr>
        <p:grpSpPr>
          <a:xfrm>
            <a:off x="10279723" y="416084"/>
            <a:ext cx="1630619" cy="771701"/>
            <a:chOff x="9379624" y="235630"/>
            <a:chExt cx="2363593" cy="1260743"/>
          </a:xfrm>
        </p:grpSpPr>
        <p:pic>
          <p:nvPicPr>
            <p:cNvPr id="8" name="Picture 7"/>
            <p:cNvPicPr/>
            <p:nvPr/>
          </p:nvPicPr>
          <p:blipFill>
            <a:blip r:embed="rId2" cstate="hqprint">
              <a:extLst>
                <a:ext uri="{28A0092B-C50C-407E-A947-70E740481C1C}">
                  <a14:useLocalDpi xmlns:a14="http://schemas.microsoft.com/office/drawing/2010/main" val="0"/>
                </a:ext>
              </a:extLst>
            </a:blip>
            <a:stretch>
              <a:fillRect/>
            </a:stretch>
          </p:blipFill>
          <p:spPr>
            <a:xfrm>
              <a:off x="10234575" y="235630"/>
              <a:ext cx="665754" cy="665754"/>
            </a:xfrm>
            <a:prstGeom prst="rect">
              <a:avLst/>
            </a:prstGeom>
          </p:spPr>
        </p:pic>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379624" y="859214"/>
              <a:ext cx="2363593" cy="637159"/>
            </a:xfrm>
            <a:prstGeom prst="rect">
              <a:avLst/>
            </a:prstGeom>
          </p:spPr>
        </p:pic>
      </p:grpSp>
      <p:cxnSp>
        <p:nvCxnSpPr>
          <p:cNvPr id="12" name="Straight Connector 11"/>
          <p:cNvCxnSpPr>
            <a:cxnSpLocks noChangeShapeType="1"/>
          </p:cNvCxnSpPr>
          <p:nvPr/>
        </p:nvCxnSpPr>
        <p:spPr bwMode="auto">
          <a:xfrm>
            <a:off x="677945" y="2809875"/>
            <a:ext cx="7989805" cy="9525"/>
          </a:xfrm>
          <a:prstGeom prst="line">
            <a:avLst/>
          </a:prstGeom>
          <a:noFill/>
          <a:ln w="25400">
            <a:solidFill>
              <a:schemeClr val="bg1"/>
            </a:solidFill>
            <a:prstDash val="dot"/>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pic>
        <p:nvPicPr>
          <p:cNvPr id="15" name="Picture 1" descr="TAB_allwhite.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7632" y="446335"/>
            <a:ext cx="16637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978DD95B-59F6-419D-88E7-7EA3DE5F806D}"/>
              </a:ext>
            </a:extLst>
          </p:cNvPr>
          <p:cNvSpPr>
            <a:spLocks noGrp="1"/>
          </p:cNvSpPr>
          <p:nvPr>
            <p:ph type="ftr" sz="quarter" idx="11"/>
          </p:nvPr>
        </p:nvSpPr>
        <p:spPr/>
        <p:txBody>
          <a:bodyPr/>
          <a:lstStyle/>
          <a:p>
            <a:r>
              <a:rPr lang="en-GB"/>
              <a:t>Benefits Management Framework - v 1.0</a:t>
            </a:r>
            <a:endParaRPr lang="en-GB" dirty="0"/>
          </a:p>
        </p:txBody>
      </p:sp>
      <p:sp>
        <p:nvSpPr>
          <p:cNvPr id="3" name="Slide Number Placeholder 2">
            <a:extLst>
              <a:ext uri="{FF2B5EF4-FFF2-40B4-BE49-F238E27FC236}">
                <a16:creationId xmlns:a16="http://schemas.microsoft.com/office/drawing/2014/main" id="{46DABDFA-CB63-4D70-8934-261CDFF6A743}"/>
              </a:ext>
            </a:extLst>
          </p:cNvPr>
          <p:cNvSpPr>
            <a:spLocks noGrp="1"/>
          </p:cNvSpPr>
          <p:nvPr>
            <p:ph type="sldNum" sz="quarter" idx="12"/>
          </p:nvPr>
        </p:nvSpPr>
        <p:spPr/>
        <p:txBody>
          <a:bodyPr/>
          <a:lstStyle/>
          <a:p>
            <a:fld id="{B2435F93-213D-453B-9EAB-145FC62E2F9E}" type="slidenum">
              <a:rPr lang="en-GB" smtClean="0"/>
              <a:t>1</a:t>
            </a:fld>
            <a:endParaRPr lang="en-GB" dirty="0"/>
          </a:p>
        </p:txBody>
      </p:sp>
      <p:graphicFrame>
        <p:nvGraphicFramePr>
          <p:cNvPr id="13" name="Table 6">
            <a:extLst>
              <a:ext uri="{FF2B5EF4-FFF2-40B4-BE49-F238E27FC236}">
                <a16:creationId xmlns:a16="http://schemas.microsoft.com/office/drawing/2014/main" id="{E359523B-0508-459A-9ABC-A96202CC81C8}"/>
              </a:ext>
            </a:extLst>
          </p:cNvPr>
          <p:cNvGraphicFramePr>
            <a:graphicFrameLocks noGrp="1"/>
          </p:cNvGraphicFramePr>
          <p:nvPr>
            <p:extLst>
              <p:ext uri="{D42A27DB-BD31-4B8C-83A1-F6EECF244321}">
                <p14:modId xmlns:p14="http://schemas.microsoft.com/office/powerpoint/2010/main" val="3435939536"/>
              </p:ext>
            </p:extLst>
          </p:nvPr>
        </p:nvGraphicFramePr>
        <p:xfrm>
          <a:off x="546682" y="4494460"/>
          <a:ext cx="10830677" cy="1112520"/>
        </p:xfrm>
        <a:graphic>
          <a:graphicData uri="http://schemas.openxmlformats.org/drawingml/2006/table">
            <a:tbl>
              <a:tblPr firstRow="1" bandRow="1">
                <a:tableStyleId>{5C22544A-7EE6-4342-B048-85BDC9FD1C3A}</a:tableStyleId>
              </a:tblPr>
              <a:tblGrid>
                <a:gridCol w="934203">
                  <a:extLst>
                    <a:ext uri="{9D8B030D-6E8A-4147-A177-3AD203B41FA5}">
                      <a16:colId xmlns:a16="http://schemas.microsoft.com/office/drawing/2014/main" val="947820289"/>
                    </a:ext>
                  </a:extLst>
                </a:gridCol>
                <a:gridCol w="1000125">
                  <a:extLst>
                    <a:ext uri="{9D8B030D-6E8A-4147-A177-3AD203B41FA5}">
                      <a16:colId xmlns:a16="http://schemas.microsoft.com/office/drawing/2014/main" val="201032793"/>
                    </a:ext>
                  </a:extLst>
                </a:gridCol>
                <a:gridCol w="2019300">
                  <a:extLst>
                    <a:ext uri="{9D8B030D-6E8A-4147-A177-3AD203B41FA5}">
                      <a16:colId xmlns:a16="http://schemas.microsoft.com/office/drawing/2014/main" val="2420011779"/>
                    </a:ext>
                  </a:extLst>
                </a:gridCol>
                <a:gridCol w="6877049">
                  <a:extLst>
                    <a:ext uri="{9D8B030D-6E8A-4147-A177-3AD203B41FA5}">
                      <a16:colId xmlns:a16="http://schemas.microsoft.com/office/drawing/2014/main" val="3977715230"/>
                    </a:ext>
                  </a:extLst>
                </a:gridCol>
              </a:tblGrid>
              <a:tr h="370840">
                <a:tc>
                  <a:txBody>
                    <a:bodyPr/>
                    <a:lstStyle/>
                    <a:p>
                      <a:r>
                        <a:rPr lang="en-GB" sz="1000" dirty="0">
                          <a:solidFill>
                            <a:schemeClr val="tx1"/>
                          </a:solidFill>
                          <a:latin typeface="Arial" panose="020B0604020202020204" pitchFamily="34" charset="0"/>
                          <a:cs typeface="Arial" panose="020B0604020202020204" pitchFamily="34" charset="0"/>
                        </a:rPr>
                        <a:t>Version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panose="020B0604020202020204" pitchFamily="34" charset="0"/>
                          <a:cs typeface="Arial" panose="020B0604020202020204" pitchFamily="34" charset="0"/>
                        </a:rPr>
                        <a:t>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panose="020B0604020202020204" pitchFamily="34" charset="0"/>
                          <a:cs typeface="Arial" panose="020B0604020202020204" pitchFamily="34" charset="0"/>
                        </a:rPr>
                        <a:t>Updated by: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000" dirty="0">
                          <a:solidFill>
                            <a:schemeClr val="tx1"/>
                          </a:solidFill>
                          <a:latin typeface="Arial" panose="020B0604020202020204" pitchFamily="34" charset="0"/>
                          <a:cs typeface="Arial" panose="020B0604020202020204" pitchFamily="34" charset="0"/>
                        </a:rPr>
                        <a:t>Summary of changes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6575363"/>
                  </a:ext>
                </a:extLst>
              </a:tr>
              <a:tr h="370840">
                <a:tc>
                  <a:txBody>
                    <a:bodyPr/>
                    <a:lstStyle/>
                    <a:p>
                      <a:endParaRPr lang="en-GB" sz="1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60050663"/>
                  </a:ext>
                </a:extLst>
              </a:tr>
              <a:tr h="370840">
                <a:tc>
                  <a:txBody>
                    <a:bodyPr/>
                    <a:lstStyle/>
                    <a:p>
                      <a:endParaRPr lang="en-GB" sz="1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10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1762772"/>
                  </a:ext>
                </a:extLst>
              </a:tr>
            </a:tbl>
          </a:graphicData>
        </a:graphic>
      </p:graphicFrame>
    </p:spTree>
    <p:extLst>
      <p:ext uri="{BB962C8B-B14F-4D97-AF65-F5344CB8AC3E}">
        <p14:creationId xmlns:p14="http://schemas.microsoft.com/office/powerpoint/2010/main" val="957564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DD33D7E9-C4E2-4897-A0BB-BDDA820A2684}"/>
              </a:ext>
            </a:extLst>
          </p:cNvPr>
          <p:cNvSpPr txBox="1">
            <a:spLocks/>
          </p:cNvSpPr>
          <p:nvPr/>
        </p:nvSpPr>
        <p:spPr>
          <a:xfrm>
            <a:off x="129855" y="38100"/>
            <a:ext cx="11932289" cy="10144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solidFill>
                  <a:prstClr val="black"/>
                </a:solidFill>
                <a:latin typeface="Arial" panose="020B0604020202020204" pitchFamily="34" charset="0"/>
                <a:cs typeface="Arial" panose="020B0604020202020204" pitchFamily="34" charset="0"/>
              </a:rPr>
              <a:t>Benefits Management Framework</a:t>
            </a:r>
          </a:p>
        </p:txBody>
      </p:sp>
      <p:sp>
        <p:nvSpPr>
          <p:cNvPr id="9" name="Title 1">
            <a:extLst>
              <a:ext uri="{FF2B5EF4-FFF2-40B4-BE49-F238E27FC236}">
                <a16:creationId xmlns:a16="http://schemas.microsoft.com/office/drawing/2014/main" id="{F9FCA2F4-A278-40C6-AF30-FC6BF783D3C5}"/>
              </a:ext>
            </a:extLst>
          </p:cNvPr>
          <p:cNvSpPr txBox="1">
            <a:spLocks/>
          </p:cNvSpPr>
          <p:nvPr/>
        </p:nvSpPr>
        <p:spPr>
          <a:xfrm>
            <a:off x="2546350" y="1171575"/>
            <a:ext cx="6800850" cy="233362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2500" i="1" dirty="0">
                <a:solidFill>
                  <a:prstClr val="black"/>
                </a:solidFill>
                <a:latin typeface="Arial" panose="020B0604020202020204" pitchFamily="34" charset="0"/>
                <a:cs typeface="Arial" panose="020B0604020202020204" pitchFamily="34" charset="0"/>
              </a:rPr>
              <a:t>Benefits Management is the approach to the identification, quantification, analysis, planning, tracking, realisation and optimisation of benefits</a:t>
            </a:r>
            <a:r>
              <a:rPr lang="en-GB" sz="2400" i="1" dirty="0">
                <a:solidFill>
                  <a:prstClr val="black"/>
                </a:solidFill>
                <a:latin typeface="Arial" panose="020B0604020202020204" pitchFamily="34" charset="0"/>
                <a:cs typeface="Arial" panose="020B0604020202020204" pitchFamily="34" charset="0"/>
              </a:rPr>
              <a:t>.</a:t>
            </a:r>
          </a:p>
        </p:txBody>
      </p:sp>
      <p:sp>
        <p:nvSpPr>
          <p:cNvPr id="10" name="Title 1">
            <a:extLst>
              <a:ext uri="{FF2B5EF4-FFF2-40B4-BE49-F238E27FC236}">
                <a16:creationId xmlns:a16="http://schemas.microsoft.com/office/drawing/2014/main" id="{BFDF785E-878E-4282-BAEF-A27DC6AB4159}"/>
              </a:ext>
            </a:extLst>
          </p:cNvPr>
          <p:cNvSpPr txBox="1">
            <a:spLocks/>
          </p:cNvSpPr>
          <p:nvPr/>
        </p:nvSpPr>
        <p:spPr>
          <a:xfrm>
            <a:off x="357187" y="3745120"/>
            <a:ext cx="11477625" cy="285253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dirty="0">
                <a:solidFill>
                  <a:prstClr val="black"/>
                </a:solidFill>
                <a:latin typeface="Arial" panose="020B0604020202020204" pitchFamily="34" charset="0"/>
                <a:cs typeface="Arial" panose="020B0604020202020204" pitchFamily="34" charset="0"/>
              </a:rPr>
              <a:t>This framework sets out common terminology and how the University will; </a:t>
            </a:r>
          </a:p>
          <a:p>
            <a:pPr marL="571500" indent="-571500">
              <a:buFont typeface="Arial" panose="020B0604020202020204" pitchFamily="34" charset="0"/>
              <a:buChar char="•"/>
            </a:pPr>
            <a:r>
              <a:rPr lang="en-GB" sz="2400" dirty="0">
                <a:solidFill>
                  <a:prstClr val="black"/>
                </a:solidFill>
                <a:latin typeface="Arial" panose="020B0604020202020204" pitchFamily="34" charset="0"/>
                <a:cs typeface="Arial" panose="020B0604020202020204" pitchFamily="34" charset="0"/>
              </a:rPr>
              <a:t>identify </a:t>
            </a:r>
          </a:p>
          <a:p>
            <a:pPr marL="571500" indent="-571500">
              <a:buFont typeface="Arial" panose="020B0604020202020204" pitchFamily="34" charset="0"/>
              <a:buChar char="•"/>
            </a:pPr>
            <a:r>
              <a:rPr lang="en-GB" sz="2400" dirty="0">
                <a:solidFill>
                  <a:prstClr val="black"/>
                </a:solidFill>
                <a:latin typeface="Arial" panose="020B0604020202020204" pitchFamily="34" charset="0"/>
                <a:cs typeface="Arial" panose="020B0604020202020204" pitchFamily="34" charset="0"/>
              </a:rPr>
              <a:t>record </a:t>
            </a:r>
          </a:p>
          <a:p>
            <a:pPr marL="571500" indent="-571500">
              <a:buFont typeface="Arial" panose="020B0604020202020204" pitchFamily="34" charset="0"/>
              <a:buChar char="•"/>
            </a:pPr>
            <a:r>
              <a:rPr lang="en-GB" sz="2400" dirty="0">
                <a:solidFill>
                  <a:prstClr val="black"/>
                </a:solidFill>
                <a:latin typeface="Arial" panose="020B0604020202020204" pitchFamily="34" charset="0"/>
                <a:cs typeface="Arial" panose="020B0604020202020204" pitchFamily="34" charset="0"/>
              </a:rPr>
              <a:t>track and monitor</a:t>
            </a:r>
          </a:p>
          <a:p>
            <a:pPr marL="571500" indent="-571500">
              <a:buFont typeface="Arial" panose="020B0604020202020204" pitchFamily="34" charset="0"/>
              <a:buChar char="•"/>
            </a:pPr>
            <a:r>
              <a:rPr lang="en-GB" sz="2400" dirty="0">
                <a:solidFill>
                  <a:prstClr val="black"/>
                </a:solidFill>
                <a:latin typeface="Arial" panose="020B0604020202020204" pitchFamily="34" charset="0"/>
                <a:cs typeface="Arial" panose="020B0604020202020204" pitchFamily="34" charset="0"/>
              </a:rPr>
              <a:t>and report the benefits from the SCO portfolio of change.</a:t>
            </a:r>
          </a:p>
        </p:txBody>
      </p:sp>
    </p:spTree>
    <p:extLst>
      <p:ext uri="{BB962C8B-B14F-4D97-AF65-F5344CB8AC3E}">
        <p14:creationId xmlns:p14="http://schemas.microsoft.com/office/powerpoint/2010/main" val="4065803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484930" y="320058"/>
            <a:ext cx="11061700" cy="53084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What is a benefit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DB49CB5B-FA50-4884-B993-944F5BE4CF87}"/>
              </a:ext>
            </a:extLst>
          </p:cNvPr>
          <p:cNvSpPr txBox="1">
            <a:spLocks/>
          </p:cNvSpPr>
          <p:nvPr/>
        </p:nvSpPr>
        <p:spPr>
          <a:xfrm>
            <a:off x="2438400" y="1082473"/>
            <a:ext cx="6667500" cy="17640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0"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 benefit is the </a:t>
            </a:r>
            <a:r>
              <a:rPr kumimoji="0" lang="en-GB" sz="2400" b="1"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measurable improvement </a:t>
            </a:r>
            <a:r>
              <a:rPr kumimoji="0" lang="en-GB" sz="2400" b="0" i="1"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from change, which is perceived as positive by one or more stakeholders, and which contributes to the organisations strategic objectives.</a:t>
            </a:r>
          </a:p>
        </p:txBody>
      </p:sp>
      <p:sp>
        <p:nvSpPr>
          <p:cNvPr id="9" name="Content Placeholder 2">
            <a:extLst>
              <a:ext uri="{FF2B5EF4-FFF2-40B4-BE49-F238E27FC236}">
                <a16:creationId xmlns:a16="http://schemas.microsoft.com/office/drawing/2014/main" id="{674AA394-FE5B-41BC-A881-C8D68A046665}"/>
              </a:ext>
            </a:extLst>
          </p:cNvPr>
          <p:cNvSpPr>
            <a:spLocks noGrp="1"/>
          </p:cNvSpPr>
          <p:nvPr>
            <p:ph idx="4294967295"/>
          </p:nvPr>
        </p:nvSpPr>
        <p:spPr>
          <a:xfrm>
            <a:off x="233363" y="3062229"/>
            <a:ext cx="11725274" cy="3500496"/>
          </a:xfrm>
          <a:prstGeom prst="rect">
            <a:avLst/>
          </a:prstGeom>
        </p:spPr>
        <p:txBody>
          <a:bodyPr>
            <a:normAutofit/>
          </a:bodyPr>
          <a:lstStyle/>
          <a:p>
            <a:pPr marL="0" indent="0">
              <a:buNone/>
            </a:pPr>
            <a:r>
              <a:rPr lang="en-GB" sz="1600" dirty="0">
                <a:latin typeface="Arial" panose="020B0604020202020204" pitchFamily="34" charset="0"/>
                <a:cs typeface="Arial" panose="020B0604020202020204" pitchFamily="34" charset="0"/>
              </a:rPr>
              <a:t>Benefits should be recorded in project documentation so that they meet the following criteria: </a:t>
            </a:r>
          </a:p>
          <a:p>
            <a:r>
              <a:rPr lang="en-GB" sz="1600" b="1" dirty="0">
                <a:latin typeface="Arial" panose="020B0604020202020204" pitchFamily="34" charset="0"/>
                <a:cs typeface="Arial" panose="020B0604020202020204" pitchFamily="34" charset="0"/>
              </a:rPr>
              <a:t>Specific</a:t>
            </a:r>
            <a:r>
              <a:rPr lang="en-GB" sz="1600" dirty="0">
                <a:latin typeface="Arial" panose="020B0604020202020204" pitchFamily="34" charset="0"/>
                <a:cs typeface="Arial" panose="020B0604020202020204" pitchFamily="34" charset="0"/>
              </a:rPr>
              <a:t> – always start a benefit description with a change term at the beginning, e.g. increase in, reduction of etc. avoid using ‘improvement in…’ as this is too vague.</a:t>
            </a:r>
          </a:p>
          <a:p>
            <a:r>
              <a:rPr lang="en-GB" sz="1600" b="1" dirty="0">
                <a:latin typeface="Arial" panose="020B0604020202020204" pitchFamily="34" charset="0"/>
                <a:cs typeface="Arial" panose="020B0604020202020204" pitchFamily="34" charset="0"/>
              </a:rPr>
              <a:t>Measurable</a:t>
            </a:r>
            <a:r>
              <a:rPr lang="en-GB" sz="1600" dirty="0">
                <a:latin typeface="Arial" panose="020B0604020202020204" pitchFamily="34" charset="0"/>
                <a:cs typeface="Arial" panose="020B0604020202020204" pitchFamily="34" charset="0"/>
              </a:rPr>
              <a:t> – tangible qualitative or quantitative evidence and measures should be recorded to show the progress made towards realisation</a:t>
            </a:r>
          </a:p>
          <a:p>
            <a:r>
              <a:rPr lang="en-GB" sz="1600" b="1" dirty="0">
                <a:latin typeface="Arial" panose="020B0604020202020204" pitchFamily="34" charset="0"/>
                <a:cs typeface="Arial" panose="020B0604020202020204" pitchFamily="34" charset="0"/>
              </a:rPr>
              <a:t>Achievable</a:t>
            </a:r>
            <a:r>
              <a:rPr lang="en-GB" sz="1600" dirty="0">
                <a:latin typeface="Arial" panose="020B0604020202020204" pitchFamily="34" charset="0"/>
                <a:cs typeface="Arial" panose="020B0604020202020204" pitchFamily="34" charset="0"/>
              </a:rPr>
              <a:t> – ensure that benefits can be realised within a certain timeframe and include this target date in the realisation plan</a:t>
            </a:r>
          </a:p>
          <a:p>
            <a:r>
              <a:rPr lang="en-GB" sz="1600" b="1" dirty="0">
                <a:latin typeface="Arial" panose="020B0604020202020204" pitchFamily="34" charset="0"/>
                <a:cs typeface="Arial" panose="020B0604020202020204" pitchFamily="34" charset="0"/>
              </a:rPr>
              <a:t>Relevant</a:t>
            </a:r>
            <a:r>
              <a:rPr lang="en-GB" sz="1600" dirty="0">
                <a:latin typeface="Arial" panose="020B0604020202020204" pitchFamily="34" charset="0"/>
                <a:cs typeface="Arial" panose="020B0604020202020204" pitchFamily="34" charset="0"/>
              </a:rPr>
              <a:t> – align benefits with the organisations values and strategic objectives via a benefit map</a:t>
            </a:r>
          </a:p>
          <a:p>
            <a:r>
              <a:rPr lang="en-GB" sz="1600" b="1" dirty="0">
                <a:latin typeface="Arial" panose="020B0604020202020204" pitchFamily="34" charset="0"/>
                <a:cs typeface="Arial" panose="020B0604020202020204" pitchFamily="34" charset="0"/>
              </a:rPr>
              <a:t>Timebound</a:t>
            </a:r>
            <a:r>
              <a:rPr lang="en-GB" sz="1600" dirty="0">
                <a:latin typeface="Arial" panose="020B0604020202020204" pitchFamily="34" charset="0"/>
                <a:cs typeface="Arial" panose="020B0604020202020204" pitchFamily="34" charset="0"/>
              </a:rPr>
              <a:t> – set realistic end dates for benefit realisation</a:t>
            </a:r>
          </a:p>
          <a:p>
            <a:endParaRPr lang="en-GB" sz="1600" dirty="0">
              <a:latin typeface="Arial" panose="020B0604020202020204" pitchFamily="34" charset="0"/>
              <a:cs typeface="Arial" panose="020B0604020202020204" pitchFamily="34" charset="0"/>
            </a:endParaRPr>
          </a:p>
          <a:p>
            <a:pPr marL="0" indent="0">
              <a:spcBef>
                <a:spcPts val="0"/>
              </a:spcBef>
              <a:buNone/>
            </a:pPr>
            <a:r>
              <a:rPr lang="en-GB" sz="1600" dirty="0">
                <a:latin typeface="Arial" panose="020B0604020202020204" pitchFamily="34" charset="0"/>
                <a:cs typeface="Arial" panose="020B0604020202020204" pitchFamily="34" charset="0"/>
                <a:hlinkClick r:id="rId2"/>
              </a:rPr>
              <a:t>Five steps for effective Benefits Realisation</a:t>
            </a:r>
            <a:r>
              <a:rPr lang="en-GB" sz="1600" dirty="0">
                <a:latin typeface="Arial" panose="020B0604020202020204" pitchFamily="34" charset="0"/>
                <a:cs typeface="Arial" panose="020B0604020202020204" pitchFamily="34" charset="0"/>
              </a:rPr>
              <a:t> is a useful short video to watch on YouTube</a:t>
            </a:r>
          </a:p>
          <a:p>
            <a:pPr marL="0" indent="0">
              <a:spcBef>
                <a:spcPts val="0"/>
              </a:spcBef>
              <a:buNone/>
            </a:pPr>
            <a:r>
              <a:rPr lang="en-GB" sz="1600" dirty="0">
                <a:latin typeface="Arial" panose="020B0604020202020204" pitchFamily="34" charset="0"/>
                <a:cs typeface="Arial" panose="020B0604020202020204" pitchFamily="34" charset="0"/>
                <a:hlinkClick r:id="rId3"/>
              </a:rPr>
              <a:t>Managing Project Benefits</a:t>
            </a:r>
            <a:r>
              <a:rPr lang="en-GB" sz="1600" dirty="0">
                <a:latin typeface="Arial" panose="020B0604020202020204" pitchFamily="34" charset="0"/>
                <a:cs typeface="Arial" panose="020B0604020202020204" pitchFamily="34" charset="0"/>
              </a:rPr>
              <a:t> is a course on LinkedIn learning (access to LinkedIn Learning can be given </a:t>
            </a:r>
            <a:r>
              <a:rPr lang="en-GB" sz="1600" dirty="0">
                <a:latin typeface="Arial" panose="020B0604020202020204" pitchFamily="34" charset="0"/>
                <a:cs typeface="Arial" panose="020B0604020202020204" pitchFamily="34" charset="0"/>
                <a:hlinkClick r:id="rId4"/>
              </a:rPr>
              <a:t>here</a:t>
            </a:r>
            <a:r>
              <a:rPr lang="en-GB" sz="1600" dirty="0">
                <a:latin typeface="Arial" panose="020B0604020202020204" pitchFamily="34" charset="0"/>
                <a:cs typeface="Arial" panose="020B0604020202020204" pitchFamily="34" charset="0"/>
              </a:rPr>
              <a:t>)</a:t>
            </a:r>
          </a:p>
          <a:p>
            <a:pPr marL="0" indent="0">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1027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B92441D0-DDBD-4928-86A1-4C238677DDAD}"/>
              </a:ext>
            </a:extLst>
          </p:cNvPr>
          <p:cNvGraphicFramePr>
            <a:graphicFrameLocks/>
          </p:cNvGraphicFramePr>
          <p:nvPr>
            <p:extLst>
              <p:ext uri="{D42A27DB-BD31-4B8C-83A1-F6EECF244321}">
                <p14:modId xmlns:p14="http://schemas.microsoft.com/office/powerpoint/2010/main" val="2385184628"/>
              </p:ext>
            </p:extLst>
          </p:nvPr>
        </p:nvGraphicFramePr>
        <p:xfrm>
          <a:off x="409574" y="1425574"/>
          <a:ext cx="11601451" cy="50133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a:extLst>
              <a:ext uri="{FF2B5EF4-FFF2-40B4-BE49-F238E27FC236}">
                <a16:creationId xmlns:a16="http://schemas.microsoft.com/office/drawing/2014/main" id="{C4F2EE1B-5A0E-4389-A195-3930F9E4BE12}"/>
              </a:ext>
            </a:extLst>
          </p:cNvPr>
          <p:cNvSpPr txBox="1">
            <a:spLocks/>
          </p:cNvSpPr>
          <p:nvPr/>
        </p:nvSpPr>
        <p:spPr>
          <a:xfrm>
            <a:off x="484930" y="320058"/>
            <a:ext cx="10859345" cy="863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Approach</a:t>
            </a: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051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484930" y="320058"/>
            <a:ext cx="11061700" cy="863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Principles of Benefits Management </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9007AA87-6645-4681-8888-4F2A358A9E28}"/>
              </a:ext>
            </a:extLst>
          </p:cNvPr>
          <p:cNvGraphicFramePr>
            <a:graphicFrameLocks noGrp="1"/>
          </p:cNvGraphicFramePr>
          <p:nvPr>
            <p:extLst>
              <p:ext uri="{D42A27DB-BD31-4B8C-83A1-F6EECF244321}">
                <p14:modId xmlns:p14="http://schemas.microsoft.com/office/powerpoint/2010/main" val="2991260062"/>
              </p:ext>
            </p:extLst>
          </p:nvPr>
        </p:nvGraphicFramePr>
        <p:xfrm>
          <a:off x="250371" y="1099696"/>
          <a:ext cx="11811774" cy="5065912"/>
        </p:xfrm>
        <a:graphic>
          <a:graphicData uri="http://schemas.openxmlformats.org/drawingml/2006/table">
            <a:tbl>
              <a:tblPr firstRow="1" bandRow="1"/>
              <a:tblGrid>
                <a:gridCol w="1440729">
                  <a:extLst>
                    <a:ext uri="{9D8B030D-6E8A-4147-A177-3AD203B41FA5}">
                      <a16:colId xmlns:a16="http://schemas.microsoft.com/office/drawing/2014/main" val="2639299591"/>
                    </a:ext>
                  </a:extLst>
                </a:gridCol>
                <a:gridCol w="2804471">
                  <a:extLst>
                    <a:ext uri="{9D8B030D-6E8A-4147-A177-3AD203B41FA5}">
                      <a16:colId xmlns:a16="http://schemas.microsoft.com/office/drawing/2014/main" val="2342208615"/>
                    </a:ext>
                  </a:extLst>
                </a:gridCol>
                <a:gridCol w="7566574">
                  <a:extLst>
                    <a:ext uri="{9D8B030D-6E8A-4147-A177-3AD203B41FA5}">
                      <a16:colId xmlns:a16="http://schemas.microsoft.com/office/drawing/2014/main" val="1779790854"/>
                    </a:ext>
                  </a:extLst>
                </a:gridCol>
              </a:tblGrid>
              <a:tr h="409790">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Benefits Management Principle</a:t>
                      </a:r>
                    </a:p>
                  </a:txBody>
                  <a:tcP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7030A0"/>
                    </a:solidFill>
                  </a:tcPr>
                </a:tc>
                <a:tc hMerge="1">
                  <a:txBody>
                    <a:bodyPr/>
                    <a:lstStyle/>
                    <a:p>
                      <a:endParaRPr lang="en-GB" sz="1400" dirty="0"/>
                    </a:p>
                  </a:txBody>
                  <a:tcP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End State Capability</a:t>
                      </a:r>
                    </a:p>
                  </a:txBody>
                  <a:tcPr>
                    <a:lnL>
                      <a:noFill/>
                    </a:lnL>
                    <a:lnR>
                      <a:noFill/>
                    </a:lnR>
                    <a:lnT w="25400" cmpd="sng">
                      <a:solidFill>
                        <a:sysClr val="windowText" lastClr="000000"/>
                      </a:solidFill>
                    </a:lnT>
                    <a:lnB w="25400" cmpd="sng">
                      <a:solidFill>
                        <a:sysClr val="windowText" lastClr="000000"/>
                      </a:solidFill>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3747507689"/>
                  </a:ext>
                </a:extLst>
              </a:tr>
              <a:tr h="58704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685796" rtl="0" eaLnBrk="1" fontAlgn="auto" latinLnBrk="0" hangingPunct="1">
                        <a:lnSpc>
                          <a:spcPct val="100000"/>
                        </a:lnSpc>
                        <a:spcBef>
                          <a:spcPts val="0"/>
                        </a:spcBef>
                        <a:spcAft>
                          <a:spcPts val="0"/>
                        </a:spcAft>
                        <a:buClrTx/>
                        <a:buSzTx/>
                        <a:buFontTx/>
                        <a:buNone/>
                        <a:tabLst/>
                        <a:defRPr/>
                      </a:pPr>
                      <a:r>
                        <a:rPr lang="en-GB" sz="1350" dirty="0">
                          <a:latin typeface="Arial" panose="020B0604020202020204" pitchFamily="34" charset="0"/>
                          <a:cs typeface="Arial" panose="020B0604020202020204" pitchFamily="34" charset="0"/>
                        </a:rPr>
                        <a:t>Accountability follows funding</a:t>
                      </a:r>
                      <a:endParaRPr lang="en-GB" sz="1350" b="1" dirty="0">
                        <a:latin typeface="Arial" panose="020B0604020202020204" pitchFamily="34" charset="0"/>
                        <a:cs typeface="Arial" panose="020B0604020202020204" pitchFamily="34" charset="0"/>
                      </a:endParaRPr>
                    </a:p>
                  </a:txBody>
                  <a:tcPr>
                    <a:lnL>
                      <a:noFill/>
                    </a:lnL>
                    <a:lnR>
                      <a:noFill/>
                    </a:lnR>
                    <a:lnT w="25400" cmpd="sng">
                      <a:solidFill>
                        <a:sysClr val="windowText" lastClr="000000"/>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u="none" strike="noStrike" kern="1200" dirty="0">
                          <a:effectLst/>
                          <a:latin typeface="Arial" panose="020B0604020202020204" pitchFamily="34" charset="0"/>
                          <a:cs typeface="Arial" panose="020B0604020202020204" pitchFamily="34" charset="0"/>
                        </a:rPr>
                        <a:t>Those funding the benefits will be accountable for their realisation </a:t>
                      </a:r>
                      <a:endParaRPr lang="en-GB" sz="1350" dirty="0">
                        <a:latin typeface="Arial" panose="020B0604020202020204" pitchFamily="34" charset="0"/>
                        <a:cs typeface="Arial" panose="020B0604020202020204" pitchFamily="34" charset="0"/>
                      </a:endParaRPr>
                    </a:p>
                  </a:txBody>
                  <a:tcPr>
                    <a:lnL>
                      <a:noFill/>
                    </a:lnL>
                    <a:lnR w="12700" cap="flat" cmpd="sng" algn="ctr">
                      <a:solidFill>
                        <a:schemeClr val="tx1"/>
                      </a:solidFill>
                      <a:prstDash val="solid"/>
                      <a:round/>
                      <a:headEnd type="none" w="med" len="med"/>
                      <a:tailEnd type="none" w="med" len="med"/>
                    </a:lnR>
                    <a:lnT w="25400" cmpd="sng">
                      <a:solidFill>
                        <a:sysClr val="windowText" lastClr="000000"/>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Benefit owners are empowered to deliver benefits</a:t>
                      </a:r>
                    </a:p>
                    <a:p>
                      <a:pPr marL="0" indent="0">
                        <a:buFont typeface="Arial" panose="020B0604020202020204" pitchFamily="34" charset="0"/>
                        <a:buNone/>
                      </a:pPr>
                      <a:endParaRPr lang="en-GB" sz="135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a:noFill/>
                    </a:lnR>
                    <a:lnT w="25400" cmpd="sng">
                      <a:solidFill>
                        <a:sysClr val="windowText" lastClr="000000"/>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1124349"/>
                  </a:ext>
                </a:extLst>
              </a:tr>
              <a:tr h="58704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685796" rtl="0" eaLnBrk="1" fontAlgn="auto" latinLnBrk="0" hangingPunct="1">
                        <a:lnSpc>
                          <a:spcPct val="100000"/>
                        </a:lnSpc>
                        <a:spcBef>
                          <a:spcPts val="0"/>
                        </a:spcBef>
                        <a:spcAft>
                          <a:spcPts val="0"/>
                        </a:spcAft>
                        <a:buClrTx/>
                        <a:buSzTx/>
                        <a:buFontTx/>
                        <a:buNone/>
                        <a:tabLst/>
                        <a:defRPr/>
                      </a:pPr>
                      <a:r>
                        <a:rPr lang="en-GB" sz="1350" dirty="0">
                          <a:latin typeface="Arial" panose="020B0604020202020204" pitchFamily="34" charset="0"/>
                          <a:cs typeface="Arial" panose="020B0604020202020204" pitchFamily="34" charset="0"/>
                        </a:rPr>
                        <a:t>Benefits-led decision making</a:t>
                      </a:r>
                      <a:endParaRPr lang="en-GB" sz="1350" b="1" dirty="0">
                        <a:latin typeface="Arial" panose="020B0604020202020204" pitchFamily="34" charset="0"/>
                        <a:cs typeface="Arial" panose="020B0604020202020204"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u="none" strike="noStrike" kern="1200" dirty="0">
                          <a:effectLst/>
                          <a:latin typeface="Arial" panose="020B0604020202020204" pitchFamily="34" charset="0"/>
                          <a:cs typeface="Arial" panose="020B0604020202020204" pitchFamily="34" charset="0"/>
                        </a:rPr>
                        <a:t>Decision making will be expected to optimise overall benefits from the Core and Wider Programmes </a:t>
                      </a:r>
                      <a:endParaRPr lang="en-GB" sz="1350" dirty="0">
                        <a:latin typeface="Arial" panose="020B0604020202020204" pitchFamily="34" charset="0"/>
                        <a:cs typeface="Arial" panose="020B0604020202020204" pitchFamily="34" charset="0"/>
                      </a:endParaRP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Governance and assurance mechanisms for benefits management identified and embedded</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Benefits management used as part of BAU project development and delivery to protect &amp; optimise benefits</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Decisions consider impact on benefits as well as whole life cost</a:t>
                      </a:r>
                      <a:endParaRPr lang="en-GB" sz="135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1296819"/>
                  </a:ext>
                </a:extLst>
              </a:tr>
              <a:tr h="58704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685796" rtl="0" eaLnBrk="1" fontAlgn="auto" latinLnBrk="0" hangingPunct="1">
                        <a:lnSpc>
                          <a:spcPct val="100000"/>
                        </a:lnSpc>
                        <a:spcBef>
                          <a:spcPts val="0"/>
                        </a:spcBef>
                        <a:spcAft>
                          <a:spcPts val="0"/>
                        </a:spcAft>
                        <a:buClrTx/>
                        <a:buSzTx/>
                        <a:buFontTx/>
                        <a:buNone/>
                        <a:tabLst/>
                        <a:defRPr/>
                      </a:pPr>
                      <a:r>
                        <a:rPr lang="en-GB" sz="1350" dirty="0">
                          <a:latin typeface="Arial" panose="020B0604020202020204" pitchFamily="34" charset="0"/>
                          <a:cs typeface="Arial" panose="020B0604020202020204" pitchFamily="34" charset="0"/>
                        </a:rPr>
                        <a:t>Continuous improvement</a:t>
                      </a:r>
                      <a:endParaRPr lang="en-GB" sz="1350" b="1" dirty="0">
                        <a:latin typeface="Arial" panose="020B0604020202020204" pitchFamily="34" charset="0"/>
                        <a:cs typeface="Arial" panose="020B0604020202020204"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u="none" strike="noStrike" kern="1200" dirty="0">
                          <a:effectLst/>
                          <a:latin typeface="Arial" panose="020B0604020202020204" pitchFamily="34" charset="0"/>
                          <a:cs typeface="Arial" panose="020B0604020202020204" pitchFamily="34" charset="0"/>
                        </a:rPr>
                        <a:t>The Core &amp; Wider Programmes will continuously strive to find additional benefits </a:t>
                      </a:r>
                      <a:endParaRPr lang="en-GB" sz="1350" dirty="0">
                        <a:latin typeface="Arial" panose="020B0604020202020204" pitchFamily="34" charset="0"/>
                        <a:cs typeface="Arial" panose="020B0604020202020204" pitchFamily="34" charset="0"/>
                      </a:endParaRP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Stakeholders are actively encouraged to suggest innovations which improve the delivery of benefits or mitigate dis-benefits</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Projects are reviewed to establish the effectiveness of benefit realisation</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A culture of continuous improvement and opportunity identification is embedded within the benefits management processes across the programme</a:t>
                      </a:r>
                      <a:endParaRPr lang="en-GB" sz="135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1980650"/>
                  </a:ext>
                </a:extLst>
              </a:tr>
              <a:tr h="58704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685796" rtl="0" eaLnBrk="1" fontAlgn="auto" latinLnBrk="0" hangingPunct="1">
                        <a:lnSpc>
                          <a:spcPct val="100000"/>
                        </a:lnSpc>
                        <a:spcBef>
                          <a:spcPts val="0"/>
                        </a:spcBef>
                        <a:spcAft>
                          <a:spcPts val="0"/>
                        </a:spcAft>
                        <a:buClrTx/>
                        <a:buSzTx/>
                        <a:buFontTx/>
                        <a:buNone/>
                        <a:tabLst/>
                        <a:defRPr/>
                      </a:pPr>
                      <a:r>
                        <a:rPr lang="en-GB" sz="1350" dirty="0">
                          <a:latin typeface="Arial" panose="020B0604020202020204" pitchFamily="34" charset="0"/>
                          <a:cs typeface="Arial" panose="020B0604020202020204" pitchFamily="34" charset="0"/>
                        </a:rPr>
                        <a:t>Benefits-led performance</a:t>
                      </a:r>
                      <a:endParaRPr lang="en-GB" sz="1350" b="1" dirty="0">
                        <a:latin typeface="Arial" panose="020B0604020202020204" pitchFamily="34" charset="0"/>
                        <a:cs typeface="Arial" panose="020B0604020202020204" pitchFamily="34" charset="0"/>
                      </a:endParaRP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u="none" strike="noStrike" kern="1200" dirty="0">
                          <a:effectLst/>
                          <a:latin typeface="Arial" panose="020B0604020202020204" pitchFamily="34" charset="0"/>
                          <a:cs typeface="Arial" panose="020B0604020202020204" pitchFamily="34" charset="0"/>
                        </a:rPr>
                        <a:t>The realisation of benefits will be at the heart of the Core &amp; Wider Programmes’ performance management</a:t>
                      </a:r>
                      <a:endParaRPr lang="en-GB" sz="1350" dirty="0">
                        <a:latin typeface="Arial" panose="020B0604020202020204" pitchFamily="34" charset="0"/>
                        <a:cs typeface="Arial" panose="020B0604020202020204" pitchFamily="34" charset="0"/>
                      </a:endParaRP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Strategic goals and objectives drive performance and behaviours across the whole programme</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Organisational scorecard drives performance of the organisation and its supply chain</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Other organisations are encouraged and supported to align their performance frameworks to the strategic goals and objectives</a:t>
                      </a:r>
                      <a:endParaRPr lang="en-GB" sz="1350" b="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5430221"/>
                  </a:ext>
                </a:extLst>
              </a:tr>
              <a:tr h="58704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685796" rtl="0" eaLnBrk="1" fontAlgn="auto" latinLnBrk="0" hangingPunct="1">
                        <a:lnSpc>
                          <a:spcPct val="100000"/>
                        </a:lnSpc>
                        <a:spcBef>
                          <a:spcPts val="0"/>
                        </a:spcBef>
                        <a:spcAft>
                          <a:spcPts val="0"/>
                        </a:spcAft>
                        <a:buClrTx/>
                        <a:buSzTx/>
                        <a:buFontTx/>
                        <a:buNone/>
                        <a:tabLst/>
                        <a:defRPr/>
                      </a:pPr>
                      <a:r>
                        <a:rPr lang="en-GB" sz="1350" dirty="0">
                          <a:latin typeface="Arial" panose="020B0604020202020204" pitchFamily="34" charset="0"/>
                          <a:cs typeface="Arial" panose="020B0604020202020204" pitchFamily="34" charset="0"/>
                        </a:rPr>
                        <a:t>Regular monitoring</a:t>
                      </a:r>
                      <a:endParaRPr lang="en-GB" sz="1350" b="1" dirty="0">
                        <a:latin typeface="Arial" panose="020B0604020202020204" pitchFamily="34" charset="0"/>
                        <a:cs typeface="Arial" panose="020B0604020202020204" pitchFamily="34" charset="0"/>
                      </a:endParaRPr>
                    </a:p>
                  </a:txBody>
                  <a:tcPr>
                    <a:lnL>
                      <a:noFill/>
                    </a:lnL>
                    <a:lnR>
                      <a:noFill/>
                    </a:lnR>
                    <a:lnT w="12700" cap="flat" cmpd="sng" algn="ctr">
                      <a:solidFill>
                        <a:schemeClr val="tx1"/>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u="none" strike="noStrike" kern="1200" dirty="0">
                          <a:effectLst/>
                          <a:latin typeface="Arial" panose="020B0604020202020204" pitchFamily="34" charset="0"/>
                          <a:cs typeface="Arial" panose="020B0604020202020204" pitchFamily="34" charset="0"/>
                        </a:rPr>
                        <a:t>Best in class integrated benefits reporting will help accountable and responsible parties realise benefits </a:t>
                      </a:r>
                      <a:endParaRPr lang="en-GB" sz="1350" dirty="0">
                        <a:latin typeface="Arial" panose="020B0604020202020204" pitchFamily="34" charset="0"/>
                        <a:cs typeface="Arial" panose="020B0604020202020204" pitchFamily="34" charset="0"/>
                      </a:endParaRPr>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High quality data available for reporting to wider stakeholders and for use in evaluation of the programme</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Effective benefit reporting is embedded and operational (Please see Appendix A for further info on reporting benefits)</a:t>
                      </a:r>
                    </a:p>
                    <a:p>
                      <a:pPr marL="171450" indent="-171450">
                        <a:buFont typeface="Arial" panose="020B0604020202020204" pitchFamily="34" charset="0"/>
                        <a:buChar char="•"/>
                      </a:pPr>
                      <a:r>
                        <a:rPr lang="en-GB" sz="1350" u="none" strike="noStrike" kern="1200" dirty="0">
                          <a:effectLst/>
                          <a:latin typeface="Arial" panose="020B0604020202020204" pitchFamily="34" charset="0"/>
                          <a:cs typeface="Arial" panose="020B0604020202020204" pitchFamily="34" charset="0"/>
                        </a:rPr>
                        <a:t>Under-performance of benefit delivery is actively managed</a:t>
                      </a:r>
                      <a:endParaRPr lang="en-GB" sz="1350" b="0" i="0" u="none" strike="noStrike"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220033860"/>
                  </a:ext>
                </a:extLst>
              </a:tr>
            </a:tbl>
          </a:graphicData>
        </a:graphic>
      </p:graphicFrame>
    </p:spTree>
    <p:extLst>
      <p:ext uri="{BB962C8B-B14F-4D97-AF65-F5344CB8AC3E}">
        <p14:creationId xmlns:p14="http://schemas.microsoft.com/office/powerpoint/2010/main" val="2890935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484930" y="396258"/>
            <a:ext cx="11061700" cy="86327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Key Roles and Responsibilities</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US" sz="1200" dirty="0">
                <a:latin typeface="Arial" panose="020B0604020202020204" pitchFamily="34" charset="0"/>
                <a:cs typeface="Arial" panose="020B0604020202020204" pitchFamily="34" charset="0"/>
              </a:rPr>
              <a:t>(</a:t>
            </a:r>
            <a:r>
              <a:rPr lang="en-GB" altLang="en-US" sz="1300" dirty="0">
                <a:latin typeface="Arial" panose="020B0604020202020204" pitchFamily="34" charset="0"/>
                <a:cs typeface="Arial" panose="020B0604020202020204" pitchFamily="34" charset="0"/>
              </a:rPr>
              <a:t>These are the roles with day to day involvement throughout the whole of the benefit lifecycle - for additional roles please see appendix B)</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Table 4">
            <a:extLst>
              <a:ext uri="{FF2B5EF4-FFF2-40B4-BE49-F238E27FC236}">
                <a16:creationId xmlns:a16="http://schemas.microsoft.com/office/drawing/2014/main" id="{54C088DE-AE56-441C-8D23-DF4B8E3F4FF1}"/>
              </a:ext>
            </a:extLst>
          </p:cNvPr>
          <p:cNvGraphicFramePr>
            <a:graphicFrameLocks noGrp="1"/>
          </p:cNvGraphicFramePr>
          <p:nvPr>
            <p:extLst>
              <p:ext uri="{D42A27DB-BD31-4B8C-83A1-F6EECF244321}">
                <p14:modId xmlns:p14="http://schemas.microsoft.com/office/powerpoint/2010/main" val="2473220488"/>
              </p:ext>
            </p:extLst>
          </p:nvPr>
        </p:nvGraphicFramePr>
        <p:xfrm>
          <a:off x="279399" y="1256876"/>
          <a:ext cx="11782745" cy="5466080"/>
        </p:xfrm>
        <a:graphic>
          <a:graphicData uri="http://schemas.openxmlformats.org/drawingml/2006/table">
            <a:tbl>
              <a:tblPr firstRow="1" bandRow="1"/>
              <a:tblGrid>
                <a:gridCol w="1679057">
                  <a:extLst>
                    <a:ext uri="{9D8B030D-6E8A-4147-A177-3AD203B41FA5}">
                      <a16:colId xmlns:a16="http://schemas.microsoft.com/office/drawing/2014/main" val="4055881549"/>
                    </a:ext>
                  </a:extLst>
                </a:gridCol>
                <a:gridCol w="10103688">
                  <a:extLst>
                    <a:ext uri="{9D8B030D-6E8A-4147-A177-3AD203B41FA5}">
                      <a16:colId xmlns:a16="http://schemas.microsoft.com/office/drawing/2014/main" val="3156480388"/>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Role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Benefit management responsibilities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4093712394"/>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Sponsor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Champions the change, provides strategic leadership.</a:t>
                      </a:r>
                    </a:p>
                    <a:p>
                      <a:r>
                        <a:rPr lang="en-GB" sz="1400" dirty="0">
                          <a:latin typeface="Arial" panose="020B0604020202020204" pitchFamily="34" charset="0"/>
                          <a:cs typeface="Arial" panose="020B0604020202020204" pitchFamily="34" charset="0"/>
                        </a:rPr>
                        <a:t>Is accountable for a project / programme meeting its objectives and optimising benefit realisation.</a:t>
                      </a:r>
                    </a:p>
                    <a:p>
                      <a:r>
                        <a:rPr lang="en-GB" sz="1400" dirty="0">
                          <a:latin typeface="Arial" panose="020B0604020202020204" pitchFamily="34" charset="0"/>
                          <a:cs typeface="Arial" panose="020B0604020202020204" pitchFamily="34" charset="0"/>
                        </a:rPr>
                        <a:t>Owns the Business Case including the overall cost-benefit position and approves the benefit realisation plan.</a:t>
                      </a:r>
                    </a:p>
                    <a:p>
                      <a:r>
                        <a:rPr lang="en-GB" sz="1400" dirty="0">
                          <a:latin typeface="Arial" panose="020B0604020202020204" pitchFamily="34" charset="0"/>
                          <a:cs typeface="Arial" panose="020B0604020202020204" pitchFamily="34" charset="0"/>
                        </a:rPr>
                        <a:t>Chairs benefit reviews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9394198"/>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Programme / Project Manager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Responsible for the day to day management of the project / programme </a:t>
                      </a:r>
                    </a:p>
                    <a:p>
                      <a:r>
                        <a:rPr lang="en-GB" sz="1400" dirty="0">
                          <a:latin typeface="Arial" panose="020B0604020202020204" pitchFamily="34" charset="0"/>
                          <a:cs typeface="Arial" panose="020B0604020202020204" pitchFamily="34" charset="0"/>
                        </a:rPr>
                        <a:t>Develops the benefit realisation plan in consultation with the BCM</a:t>
                      </a:r>
                    </a:p>
                    <a:p>
                      <a:r>
                        <a:rPr lang="en-GB" sz="1400" dirty="0">
                          <a:latin typeface="Arial" panose="020B0604020202020204" pitchFamily="34" charset="0"/>
                          <a:cs typeface="Arial" panose="020B0604020202020204" pitchFamily="34" charset="0"/>
                        </a:rPr>
                        <a:t>Develops the business case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546260"/>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Business Change Manager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The role responsible for facilitating benefit management from identification through to realisation.</a:t>
                      </a:r>
                    </a:p>
                    <a:p>
                      <a:r>
                        <a:rPr lang="en-GB" sz="1400" dirty="0">
                          <a:latin typeface="Arial" panose="020B0604020202020204" pitchFamily="34" charset="0"/>
                          <a:cs typeface="Arial" panose="020B0604020202020204" pitchFamily="34" charset="0"/>
                        </a:rPr>
                        <a:t>Provides input to the benefit realisation plan</a:t>
                      </a:r>
                    </a:p>
                    <a:p>
                      <a:r>
                        <a:rPr lang="en-GB" sz="1400" dirty="0">
                          <a:latin typeface="Arial" panose="020B0604020202020204" pitchFamily="34" charset="0"/>
                          <a:cs typeface="Arial" panose="020B0604020202020204" pitchFamily="34" charset="0"/>
                        </a:rPr>
                        <a:t>Identifies and quantifies benefits with the support of business managers</a:t>
                      </a:r>
                    </a:p>
                    <a:p>
                      <a:r>
                        <a:rPr lang="en-GB" sz="1400" dirty="0">
                          <a:latin typeface="Arial" panose="020B0604020202020204" pitchFamily="34" charset="0"/>
                          <a:cs typeface="Arial" panose="020B0604020202020204" pitchFamily="34" charset="0"/>
                        </a:rPr>
                        <a:t>Advises the sponsor on business readiness</a:t>
                      </a:r>
                    </a:p>
                    <a:p>
                      <a:r>
                        <a:rPr lang="en-GB" sz="1400" dirty="0">
                          <a:latin typeface="Arial" panose="020B0604020202020204" pitchFamily="34" charset="0"/>
                          <a:cs typeface="Arial" panose="020B0604020202020204" pitchFamily="34" charset="0"/>
                        </a:rPr>
                        <a:t>Engages with Benefit Owners and key stakeholders to ensure change is implemented smoothly</a:t>
                      </a:r>
                    </a:p>
                    <a:p>
                      <a:r>
                        <a:rPr lang="en-GB" sz="1400" dirty="0">
                          <a:latin typeface="Arial" panose="020B0604020202020204" pitchFamily="34" charset="0"/>
                          <a:cs typeface="Arial" panose="020B0604020202020204" pitchFamily="34" charset="0"/>
                        </a:rPr>
                        <a:t>Monitors and reports on benefit realisation post closure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562144"/>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Benefit Owner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The individual within the organisation that will be responsible for ensuring that the improvements are realised and embedded.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0419322"/>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Benefit Analyst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Writes and maintains the benefit management framework and reviews business cases to ensure compliance.</a:t>
                      </a:r>
                    </a:p>
                    <a:p>
                      <a:r>
                        <a:rPr lang="en-GB" sz="1400" dirty="0">
                          <a:latin typeface="Arial" panose="020B0604020202020204" pitchFamily="34" charset="0"/>
                          <a:cs typeface="Arial" panose="020B0604020202020204" pitchFamily="34" charset="0"/>
                        </a:rPr>
                        <a:t>Trains other SCO staff on the use of the benefit management framework and provides support to Project and Programme Managers to ensure that there is an effective approach to benefits management applied across the SCO. </a:t>
                      </a:r>
                    </a:p>
                    <a:p>
                      <a:r>
                        <a:rPr lang="en-GB" sz="1400" dirty="0">
                          <a:latin typeface="Arial" panose="020B0604020202020204" pitchFamily="34" charset="0"/>
                          <a:cs typeface="Arial" panose="020B0604020202020204" pitchFamily="34" charset="0"/>
                        </a:rPr>
                        <a:t>Maintains an up to date portfolio level benefit plan</a:t>
                      </a:r>
                    </a:p>
                    <a:p>
                      <a:r>
                        <a:rPr lang="en-GB" sz="1400" dirty="0">
                          <a:latin typeface="Arial" panose="020B0604020202020204" pitchFamily="34" charset="0"/>
                          <a:cs typeface="Arial" panose="020B0604020202020204" pitchFamily="34" charset="0"/>
                        </a:rPr>
                        <a:t>Participates in post implementation reviews and monitors issues arising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85370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PMO Analyst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Updates benefit information and supports the Business Change Manager, Project Managers and Benefit Analyst where appropriate.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3268916"/>
                  </a:ext>
                </a:extLst>
              </a:tr>
            </a:tbl>
          </a:graphicData>
        </a:graphic>
      </p:graphicFrame>
    </p:spTree>
    <p:extLst>
      <p:ext uri="{BB962C8B-B14F-4D97-AF65-F5344CB8AC3E}">
        <p14:creationId xmlns:p14="http://schemas.microsoft.com/office/powerpoint/2010/main" val="2086458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484930" y="154958"/>
            <a:ext cx="11061700" cy="863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Definitions</a:t>
            </a: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8" name="Table 3">
            <a:extLst>
              <a:ext uri="{FF2B5EF4-FFF2-40B4-BE49-F238E27FC236}">
                <a16:creationId xmlns:a16="http://schemas.microsoft.com/office/drawing/2014/main" id="{062872E5-B41A-470E-8A14-6DBA2482AB07}"/>
              </a:ext>
            </a:extLst>
          </p:cNvPr>
          <p:cNvGraphicFramePr>
            <a:graphicFrameLocks noGrp="1"/>
          </p:cNvGraphicFramePr>
          <p:nvPr>
            <p:extLst>
              <p:ext uri="{D42A27DB-BD31-4B8C-83A1-F6EECF244321}">
                <p14:modId xmlns:p14="http://schemas.microsoft.com/office/powerpoint/2010/main" val="509515687"/>
              </p:ext>
            </p:extLst>
          </p:nvPr>
        </p:nvGraphicFramePr>
        <p:xfrm>
          <a:off x="245834" y="1328029"/>
          <a:ext cx="11700331" cy="3871843"/>
        </p:xfrm>
        <a:graphic>
          <a:graphicData uri="http://schemas.openxmlformats.org/drawingml/2006/table">
            <a:tbl>
              <a:tblPr firstRow="1" bandRow="1"/>
              <a:tblGrid>
                <a:gridCol w="2214735">
                  <a:extLst>
                    <a:ext uri="{9D8B030D-6E8A-4147-A177-3AD203B41FA5}">
                      <a16:colId xmlns:a16="http://schemas.microsoft.com/office/drawing/2014/main" val="2280668351"/>
                    </a:ext>
                  </a:extLst>
                </a:gridCol>
                <a:gridCol w="4866249">
                  <a:extLst>
                    <a:ext uri="{9D8B030D-6E8A-4147-A177-3AD203B41FA5}">
                      <a16:colId xmlns:a16="http://schemas.microsoft.com/office/drawing/2014/main" val="462702981"/>
                    </a:ext>
                  </a:extLst>
                </a:gridCol>
                <a:gridCol w="4619347">
                  <a:extLst>
                    <a:ext uri="{9D8B030D-6E8A-4147-A177-3AD203B41FA5}">
                      <a16:colId xmlns:a16="http://schemas.microsoft.com/office/drawing/2014/main" val="760493236"/>
                    </a:ext>
                  </a:extLst>
                </a:gridCol>
              </a:tblGrid>
              <a:tr h="34226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Term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Definition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Example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96262930"/>
                  </a:ext>
                </a:extLst>
              </a:tr>
              <a:tr h="68751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600" b="1" dirty="0">
                          <a:solidFill>
                            <a:schemeClr val="bg1"/>
                          </a:solidFill>
                          <a:latin typeface="Arial" panose="020B0604020202020204" pitchFamily="34" charset="0"/>
                          <a:cs typeface="Arial" panose="020B0604020202020204" pitchFamily="34" charset="0"/>
                        </a:rPr>
                        <a:t>Objective</a:t>
                      </a:r>
                      <a:endParaRPr lang="en-GB" sz="1600" dirty="0">
                        <a:solidFill>
                          <a:schemeClr val="bg1"/>
                        </a:solidFill>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What the project is planning to achieve, this should link to the scope of the project.</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To deliver a compliant data solution in line with the conditions of registration and our mandatory responsibilities.</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66283"/>
                  </a:ext>
                </a:extLst>
              </a:tr>
              <a:tr h="68751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600" b="1" dirty="0">
                          <a:solidFill>
                            <a:schemeClr val="bg1"/>
                          </a:solidFill>
                          <a:latin typeface="Arial" panose="020B0604020202020204" pitchFamily="34" charset="0"/>
                          <a:cs typeface="Arial" panose="020B0604020202020204" pitchFamily="34" charset="0"/>
                        </a:rPr>
                        <a:t>Deliverable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The goods or services produced as a result of a project that are intended to be delivered to a customer, also known as a capability or an </a:t>
                      </a:r>
                      <a:r>
                        <a:rPr lang="en-GB" sz="1400" b="1" dirty="0">
                          <a:solidFill>
                            <a:srgbClr val="00B0F0"/>
                          </a:solidFill>
                          <a:latin typeface="Arial" panose="020B0604020202020204" pitchFamily="34" charset="0"/>
                          <a:cs typeface="Arial" panose="020B0604020202020204" pitchFamily="34" charset="0"/>
                        </a:rPr>
                        <a:t>output</a:t>
                      </a:r>
                      <a:r>
                        <a:rPr lang="en-GB" sz="1400" dirty="0">
                          <a:latin typeface="Arial" panose="020B0604020202020204" pitchFamily="34" charset="0"/>
                          <a:cs typeface="Arial" panose="020B0604020202020204" pitchFamily="34" charset="0"/>
                        </a:rPr>
                        <a:t>.</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Introduction of new IT system with compliant data fields to support automated returns</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382566"/>
                  </a:ext>
                </a:extLst>
              </a:tr>
              <a:tr h="68751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600" b="1" dirty="0">
                          <a:solidFill>
                            <a:schemeClr val="bg1"/>
                          </a:solidFill>
                          <a:latin typeface="Arial" panose="020B0604020202020204" pitchFamily="34" charset="0"/>
                          <a:cs typeface="Arial" panose="020B0604020202020204" pitchFamily="34" charset="0"/>
                        </a:rPr>
                        <a:t>Business</a:t>
                      </a:r>
                      <a:r>
                        <a:rPr lang="en-GB" sz="1600" dirty="0">
                          <a:solidFill>
                            <a:schemeClr val="bg1"/>
                          </a:solidFill>
                          <a:latin typeface="Arial" panose="020B0604020202020204" pitchFamily="34" charset="0"/>
                          <a:cs typeface="Arial" panose="020B0604020202020204" pitchFamily="34" charset="0"/>
                        </a:rPr>
                        <a:t> </a:t>
                      </a:r>
                      <a:r>
                        <a:rPr lang="en-GB" sz="1600" b="1" dirty="0">
                          <a:solidFill>
                            <a:schemeClr val="bg1"/>
                          </a:solidFill>
                          <a:latin typeface="Arial" panose="020B0604020202020204" pitchFamily="34" charset="0"/>
                          <a:cs typeface="Arial" panose="020B0604020202020204" pitchFamily="34" charset="0"/>
                        </a:rPr>
                        <a:t>Change</a:t>
                      </a:r>
                      <a:r>
                        <a:rPr lang="en-GB" sz="1600" dirty="0">
                          <a:solidFill>
                            <a:schemeClr val="bg1"/>
                          </a:solidFill>
                          <a:latin typeface="Arial" panose="020B0604020202020204" pitchFamily="34" charset="0"/>
                          <a:cs typeface="Arial" panose="020B0604020202020204" pitchFamily="34" charset="0"/>
                        </a:rPr>
                        <a:t>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How things are done differently when an organisation improves, restructures or transforms a part of its operations, also known as an </a:t>
                      </a:r>
                      <a:r>
                        <a:rPr lang="en-GB" sz="1400" b="1" kern="1200" dirty="0">
                          <a:solidFill>
                            <a:srgbClr val="00B0F0"/>
                          </a:solidFill>
                          <a:latin typeface="Arial" panose="020B0604020202020204" pitchFamily="34" charset="0"/>
                          <a:ea typeface="+mn-ea"/>
                          <a:cs typeface="Arial" panose="020B0604020202020204" pitchFamily="34" charset="0"/>
                        </a:rPr>
                        <a:t>outcome</a:t>
                      </a:r>
                      <a:r>
                        <a:rPr lang="en-GB" sz="1400" dirty="0">
                          <a:latin typeface="Arial" panose="020B0604020202020204" pitchFamily="34" charset="0"/>
                          <a:cs typeface="Arial" panose="020B0604020202020204" pitchFamily="34" charset="0"/>
                        </a:rPr>
                        <a:t>.</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Mandatory compliance with data requirements</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8466699"/>
                  </a:ext>
                </a:extLst>
              </a:tr>
              <a:tr h="34226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600" b="1" dirty="0">
                          <a:solidFill>
                            <a:schemeClr val="bg1"/>
                          </a:solidFill>
                          <a:latin typeface="Arial" panose="020B0604020202020204" pitchFamily="34" charset="0"/>
                          <a:cs typeface="Arial" panose="020B0604020202020204" pitchFamily="34" charset="0"/>
                        </a:rPr>
                        <a:t>Measure</a:t>
                      </a:r>
                      <a:endParaRPr lang="en-GB" sz="1600" dirty="0">
                        <a:solidFill>
                          <a:schemeClr val="bg1"/>
                        </a:solidFill>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How the improvement will be evidenced in terms of KPIs</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Cost avoidance of £</a:t>
                      </a:r>
                      <a:r>
                        <a:rPr lang="en-GB" sz="1400" dirty="0" err="1">
                          <a:latin typeface="Arial" panose="020B0604020202020204" pitchFamily="34" charset="0"/>
                          <a:cs typeface="Arial" panose="020B0604020202020204" pitchFamily="34" charset="0"/>
                        </a:rPr>
                        <a:t>Xm</a:t>
                      </a:r>
                      <a:r>
                        <a:rPr lang="en-GB" sz="1400" dirty="0">
                          <a:latin typeface="Arial" panose="020B0604020202020204" pitchFamily="34" charset="0"/>
                          <a:cs typeface="Arial" panose="020B0604020202020204" pitchFamily="34" charset="0"/>
                        </a:rPr>
                        <a:t> in potential fines.</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4157482"/>
                  </a:ext>
                </a:extLst>
              </a:tr>
              <a:tr h="105106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600" b="1" dirty="0">
                          <a:solidFill>
                            <a:schemeClr val="bg1"/>
                          </a:solidFill>
                          <a:latin typeface="Arial" panose="020B0604020202020204" pitchFamily="34" charset="0"/>
                          <a:cs typeface="Arial" panose="020B0604020202020204" pitchFamily="34" charset="0"/>
                        </a:rPr>
                        <a:t>Observable</a:t>
                      </a:r>
                      <a:r>
                        <a:rPr lang="en-GB" sz="1600" dirty="0">
                          <a:solidFill>
                            <a:schemeClr val="bg1"/>
                          </a:solidFill>
                          <a:latin typeface="Arial" panose="020B0604020202020204" pitchFamily="34" charset="0"/>
                          <a:cs typeface="Arial" panose="020B0604020202020204" pitchFamily="34" charset="0"/>
                        </a:rPr>
                        <a:t> </a:t>
                      </a:r>
                      <a:r>
                        <a:rPr lang="en-GB" sz="1600" b="1" dirty="0">
                          <a:solidFill>
                            <a:schemeClr val="bg1"/>
                          </a:solidFill>
                          <a:latin typeface="Arial" panose="020B0604020202020204" pitchFamily="34" charset="0"/>
                          <a:cs typeface="Arial" panose="020B0604020202020204" pitchFamily="34" charset="0"/>
                        </a:rPr>
                        <a:t>outcome</a:t>
                      </a:r>
                      <a:r>
                        <a:rPr lang="en-GB" sz="1600" dirty="0">
                          <a:solidFill>
                            <a:schemeClr val="bg1"/>
                          </a:solidFill>
                          <a:latin typeface="Arial" panose="020B0604020202020204" pitchFamily="34" charset="0"/>
                          <a:cs typeface="Arial" panose="020B0604020202020204" pitchFamily="34" charset="0"/>
                        </a:rPr>
                        <a:t>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A positive outcome from the implemented change that can’t be measured or is difficult to measure but can be used as good news stories and in project communications, usually described as an </a:t>
                      </a:r>
                      <a:r>
                        <a:rPr lang="en-GB" sz="1400" b="1" kern="1200" dirty="0">
                          <a:solidFill>
                            <a:srgbClr val="00B0F0"/>
                          </a:solidFill>
                          <a:latin typeface="Arial" panose="020B0604020202020204" pitchFamily="34" charset="0"/>
                          <a:ea typeface="+mn-ea"/>
                          <a:cs typeface="Arial" panose="020B0604020202020204" pitchFamily="34" charset="0"/>
                        </a:rPr>
                        <a:t>intangible benefit.</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The core data held by the University is more resilient and as a result analytics are improved.</a:t>
                      </a:r>
                    </a:p>
                  </a:txBody>
                  <a:tcPr marL="36000" marR="36000" marT="36000" marB="36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4897559"/>
                  </a:ext>
                </a:extLst>
              </a:tr>
            </a:tbl>
          </a:graphicData>
        </a:graphic>
      </p:graphicFrame>
    </p:spTree>
    <p:extLst>
      <p:ext uri="{BB962C8B-B14F-4D97-AF65-F5344CB8AC3E}">
        <p14:creationId xmlns:p14="http://schemas.microsoft.com/office/powerpoint/2010/main" val="2488277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484930" y="154958"/>
            <a:ext cx="11061700" cy="863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What good looks like</a:t>
            </a: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Table 7">
            <a:extLst>
              <a:ext uri="{FF2B5EF4-FFF2-40B4-BE49-F238E27FC236}">
                <a16:creationId xmlns:a16="http://schemas.microsoft.com/office/drawing/2014/main" id="{99D9E1A4-7009-4058-8718-5054A49705E0}"/>
              </a:ext>
            </a:extLst>
          </p:cNvPr>
          <p:cNvGraphicFramePr>
            <a:graphicFrameLocks/>
          </p:cNvGraphicFramePr>
          <p:nvPr>
            <p:extLst>
              <p:ext uri="{D42A27DB-BD31-4B8C-83A1-F6EECF244321}">
                <p14:modId xmlns:p14="http://schemas.microsoft.com/office/powerpoint/2010/main" val="1249998142"/>
              </p:ext>
            </p:extLst>
          </p:nvPr>
        </p:nvGraphicFramePr>
        <p:xfrm>
          <a:off x="128244" y="1046387"/>
          <a:ext cx="11878700" cy="5364480"/>
        </p:xfrm>
        <a:graphic>
          <a:graphicData uri="http://schemas.openxmlformats.org/drawingml/2006/table">
            <a:tbl>
              <a:tblPr firstRow="1" bandRow="1"/>
              <a:tblGrid>
                <a:gridCol w="1986306">
                  <a:extLst>
                    <a:ext uri="{9D8B030D-6E8A-4147-A177-3AD203B41FA5}">
                      <a16:colId xmlns:a16="http://schemas.microsoft.com/office/drawing/2014/main" val="1997229315"/>
                    </a:ext>
                  </a:extLst>
                </a:gridCol>
                <a:gridCol w="4653099">
                  <a:extLst>
                    <a:ext uri="{9D8B030D-6E8A-4147-A177-3AD203B41FA5}">
                      <a16:colId xmlns:a16="http://schemas.microsoft.com/office/drawing/2014/main" val="272693807"/>
                    </a:ext>
                  </a:extLst>
                </a:gridCol>
                <a:gridCol w="5239295">
                  <a:extLst>
                    <a:ext uri="{9D8B030D-6E8A-4147-A177-3AD203B41FA5}">
                      <a16:colId xmlns:a16="http://schemas.microsoft.com/office/drawing/2014/main" val="632689282"/>
                    </a:ext>
                  </a:extLst>
                </a:gridCol>
              </a:tblGrid>
              <a:tr h="370840">
                <a:tc gridSpan="3">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600" b="1" i="0" u="none" strike="noStrike" kern="1200" cap="none" spc="0" normalizeH="0" baseline="0" dirty="0">
                          <a:ln>
                            <a:noFill/>
                          </a:ln>
                          <a:solidFill>
                            <a:schemeClr val="bg1"/>
                          </a:solidFill>
                          <a:effectLst/>
                          <a:uLnTx/>
                          <a:uFillTx/>
                          <a:latin typeface="Arial" panose="020B0604020202020204" pitchFamily="34" charset="0"/>
                          <a:ea typeface="+mj-ea"/>
                          <a:cs typeface="Arial" panose="020B0604020202020204" pitchFamily="34" charset="0"/>
                        </a:rPr>
                        <a:t>How benefits should be worded and described in project documentation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427665073"/>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Benefits description </a:t>
                      </a:r>
                    </a:p>
                    <a:p>
                      <a:r>
                        <a:rPr lang="en-GB" sz="1350" b="1" dirty="0">
                          <a:solidFill>
                            <a:schemeClr val="bg1"/>
                          </a:solidFill>
                          <a:latin typeface="Arial" panose="020B0604020202020204" pitchFamily="34" charset="0"/>
                          <a:cs typeface="Arial" panose="020B0604020202020204" pitchFamily="34" charset="0"/>
                        </a:rPr>
                        <a:t>(or Disbenefit)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This should describe the improvement (or disimprovement)  you expect to see, this should be measurable and explained in change terms, e.g. ‘Increase in the income generated from A during an academic year from £</a:t>
                      </a:r>
                      <a:r>
                        <a:rPr lang="en-GB" sz="1200" dirty="0" err="1">
                          <a:latin typeface="Arial" panose="020B0604020202020204" pitchFamily="34" charset="0"/>
                          <a:cs typeface="Arial" panose="020B0604020202020204" pitchFamily="34" charset="0"/>
                        </a:rPr>
                        <a:t>Xm</a:t>
                      </a:r>
                      <a:r>
                        <a:rPr lang="en-GB" sz="1200" dirty="0">
                          <a:latin typeface="Arial" panose="020B0604020202020204" pitchFamily="34" charset="0"/>
                          <a:cs typeface="Arial" panose="020B0604020202020204" pitchFamily="34" charset="0"/>
                        </a:rPr>
                        <a:t> to £</a:t>
                      </a:r>
                      <a:r>
                        <a:rPr lang="en-GB" sz="1200" dirty="0" err="1">
                          <a:latin typeface="Arial" panose="020B0604020202020204" pitchFamily="34" charset="0"/>
                          <a:cs typeface="Arial" panose="020B0604020202020204" pitchFamily="34" charset="0"/>
                        </a:rPr>
                        <a:t>Ym</a:t>
                      </a:r>
                      <a:r>
                        <a:rPr lang="en-GB" sz="1200" dirty="0">
                          <a:latin typeface="Arial" panose="020B0604020202020204" pitchFamily="34" charset="0"/>
                          <a:cs typeface="Arial" panose="020B0604020202020204" pitchFamily="34" charset="0"/>
                        </a:rPr>
                        <a:t> over a 5 year period which will be used to……’</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2973501494"/>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Measure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This should say what measure you are using and the source of the information, e.g. increase in income generated against finance code XXXX between 1</a:t>
                      </a:r>
                      <a:r>
                        <a:rPr lang="en-GB" sz="1200" baseline="30000" dirty="0">
                          <a:latin typeface="Arial" panose="020B0604020202020204" pitchFamily="34" charset="0"/>
                          <a:cs typeface="Arial" panose="020B0604020202020204" pitchFamily="34" charset="0"/>
                        </a:rPr>
                        <a:t>st</a:t>
                      </a:r>
                      <a:r>
                        <a:rPr lang="en-GB" sz="1200" dirty="0">
                          <a:latin typeface="Arial" panose="020B0604020202020204" pitchFamily="34" charset="0"/>
                          <a:cs typeface="Arial" panose="020B0604020202020204" pitchFamily="34" charset="0"/>
                        </a:rPr>
                        <a:t> Oct and 31</a:t>
                      </a:r>
                      <a:r>
                        <a:rPr lang="en-GB" sz="1200" baseline="30000" dirty="0">
                          <a:latin typeface="Arial" panose="020B0604020202020204" pitchFamily="34" charset="0"/>
                          <a:cs typeface="Arial" panose="020B0604020202020204" pitchFamily="34" charset="0"/>
                        </a:rPr>
                        <a:t>st</a:t>
                      </a:r>
                      <a:r>
                        <a:rPr lang="en-GB" sz="1200" dirty="0">
                          <a:latin typeface="Arial" panose="020B0604020202020204" pitchFamily="34" charset="0"/>
                          <a:cs typeface="Arial" panose="020B0604020202020204" pitchFamily="34" charset="0"/>
                        </a:rPr>
                        <a:t> Sept.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2099953990"/>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Type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Financial – can be measured in £s (Project Accountant to assist)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Non-Financial – measured in hrs, %, scores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4467241"/>
                  </a:ext>
                </a:extLst>
              </a:tr>
              <a:tr h="207327">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Category</a:t>
                      </a:r>
                    </a:p>
                    <a:p>
                      <a:r>
                        <a:rPr lang="en-GB" sz="1050" b="1" i="1" dirty="0">
                          <a:solidFill>
                            <a:schemeClr val="bg1"/>
                          </a:solidFill>
                          <a:latin typeface="Arial" panose="020B0604020202020204" pitchFamily="34" charset="0"/>
                          <a:cs typeface="Arial" panose="020B0604020202020204" pitchFamily="34" charset="0"/>
                        </a:rPr>
                        <a:t>For definitions and examples please see appendix C1 and C2</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Cost reduction</a:t>
                      </a:r>
                    </a:p>
                    <a:p>
                      <a:r>
                        <a:rPr lang="en-GB" sz="1200" dirty="0">
                          <a:latin typeface="Arial" panose="020B0604020202020204" pitchFamily="34" charset="0"/>
                          <a:cs typeface="Arial" panose="020B0604020202020204" pitchFamily="34" charset="0"/>
                        </a:rPr>
                        <a:t>Increase in surplus generating income / revenue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Cost avoidance</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Risk avoidance / reduction</a:t>
                      </a:r>
                    </a:p>
                    <a:p>
                      <a:r>
                        <a:rPr lang="en-GB" sz="1200" dirty="0">
                          <a:latin typeface="Arial" panose="020B0604020202020204" pitchFamily="34" charset="0"/>
                          <a:cs typeface="Arial" panose="020B0604020202020204" pitchFamily="34" charset="0"/>
                        </a:rPr>
                        <a:t>Compliance</a:t>
                      </a:r>
                    </a:p>
                    <a:p>
                      <a:r>
                        <a:rPr lang="en-GB" sz="1200" dirty="0">
                          <a:latin typeface="Arial" panose="020B0604020202020204" pitchFamily="34" charset="0"/>
                          <a:cs typeface="Arial" panose="020B0604020202020204" pitchFamily="34" charset="0"/>
                        </a:rPr>
                        <a:t>Increase in staff satisfaction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Increase in student satisfaction</a:t>
                      </a:r>
                    </a:p>
                    <a:p>
                      <a:r>
                        <a:rPr lang="en-GB" sz="1200" dirty="0">
                          <a:latin typeface="Arial" panose="020B0604020202020204" pitchFamily="34" charset="0"/>
                          <a:cs typeface="Arial" panose="020B0604020202020204" pitchFamily="34" charset="0"/>
                        </a:rPr>
                        <a:t>Increased efficiency</a:t>
                      </a:r>
                    </a:p>
                    <a:p>
                      <a:r>
                        <a:rPr lang="en-GB" sz="1200" dirty="0">
                          <a:latin typeface="Arial" panose="020B0604020202020204" pitchFamily="34" charset="0"/>
                          <a:cs typeface="Arial" panose="020B0604020202020204" pitchFamily="34" charset="0"/>
                        </a:rPr>
                        <a:t>Increased productivity</a:t>
                      </a:r>
                    </a:p>
                    <a:p>
                      <a:r>
                        <a:rPr lang="en-GB" sz="1200" dirty="0">
                          <a:latin typeface="Arial" panose="020B0604020202020204" pitchFamily="34" charset="0"/>
                          <a:cs typeface="Arial" panose="020B0604020202020204" pitchFamily="34" charset="0"/>
                        </a:rPr>
                        <a:t>Positive impact on reputation and / or brand awareness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885428"/>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Owner</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The person in the organisation who will be responsible for the realisation of the benefit and ensures that it is tracked and monitored and any variance from the target explained.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749378923"/>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Baseline Date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This is the date that is used to measure the expected improvement against.  It is usually just before go live, however it can be on day 1 of the change if the change brings about the measurement method.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2860669669"/>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Baseline Value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This is the value that the improvement is measured against and is taken on the baseline date specified</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961167667"/>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Timescale for realisation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The overall timeframe that the benefit will be realised within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2887712912"/>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350" b="1" dirty="0">
                          <a:solidFill>
                            <a:schemeClr val="bg1"/>
                          </a:solidFill>
                          <a:latin typeface="Arial" panose="020B0604020202020204" pitchFamily="34" charset="0"/>
                          <a:cs typeface="Arial" panose="020B0604020202020204" pitchFamily="34" charset="0"/>
                        </a:rPr>
                        <a:t>Frequency of monitoring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grid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Arial" panose="020B0604020202020204" pitchFamily="34" charset="0"/>
                          <a:cs typeface="Arial" panose="020B0604020202020204" pitchFamily="34" charset="0"/>
                        </a:rPr>
                        <a:t>This is how often measures will be collected e.g. monthly, quarterly, yearly etc.</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411469975"/>
                  </a:ext>
                </a:extLst>
              </a:tr>
            </a:tbl>
          </a:graphicData>
        </a:graphic>
      </p:graphicFrame>
    </p:spTree>
    <p:extLst>
      <p:ext uri="{BB962C8B-B14F-4D97-AF65-F5344CB8AC3E}">
        <p14:creationId xmlns:p14="http://schemas.microsoft.com/office/powerpoint/2010/main" val="2195264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484930" y="31690"/>
            <a:ext cx="11061700" cy="6255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Benefit activity in project lifecycle</a:t>
            </a: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8" name="Table Placeholder 5">
            <a:extLst>
              <a:ext uri="{FF2B5EF4-FFF2-40B4-BE49-F238E27FC236}">
                <a16:creationId xmlns:a16="http://schemas.microsoft.com/office/drawing/2014/main" id="{642A39C7-DB08-40AE-9F05-CEB6300BDE94}"/>
              </a:ext>
            </a:extLst>
          </p:cNvPr>
          <p:cNvGraphicFramePr>
            <a:graphicFrameLocks/>
          </p:cNvGraphicFramePr>
          <p:nvPr>
            <p:extLst>
              <p:ext uri="{D42A27DB-BD31-4B8C-83A1-F6EECF244321}">
                <p14:modId xmlns:p14="http://schemas.microsoft.com/office/powerpoint/2010/main" val="33637418"/>
              </p:ext>
            </p:extLst>
          </p:nvPr>
        </p:nvGraphicFramePr>
        <p:xfrm>
          <a:off x="258347" y="1297291"/>
          <a:ext cx="11689009" cy="4918423"/>
        </p:xfrm>
        <a:graphic>
          <a:graphicData uri="http://schemas.openxmlformats.org/drawingml/2006/table">
            <a:tbl>
              <a:tblPr firstRow="1" bandRow="1"/>
              <a:tblGrid>
                <a:gridCol w="777105">
                  <a:extLst>
                    <a:ext uri="{9D8B030D-6E8A-4147-A177-3AD203B41FA5}">
                      <a16:colId xmlns:a16="http://schemas.microsoft.com/office/drawing/2014/main" val="2658461282"/>
                    </a:ext>
                  </a:extLst>
                </a:gridCol>
                <a:gridCol w="1358831">
                  <a:extLst>
                    <a:ext uri="{9D8B030D-6E8A-4147-A177-3AD203B41FA5}">
                      <a16:colId xmlns:a16="http://schemas.microsoft.com/office/drawing/2014/main" val="1993565686"/>
                    </a:ext>
                  </a:extLst>
                </a:gridCol>
                <a:gridCol w="180473">
                  <a:extLst>
                    <a:ext uri="{9D8B030D-6E8A-4147-A177-3AD203B41FA5}">
                      <a16:colId xmlns:a16="http://schemas.microsoft.com/office/drawing/2014/main" val="174001084"/>
                    </a:ext>
                  </a:extLst>
                </a:gridCol>
                <a:gridCol w="1720516">
                  <a:extLst>
                    <a:ext uri="{9D8B030D-6E8A-4147-A177-3AD203B41FA5}">
                      <a16:colId xmlns:a16="http://schemas.microsoft.com/office/drawing/2014/main" val="3674969301"/>
                    </a:ext>
                  </a:extLst>
                </a:gridCol>
                <a:gridCol w="192505">
                  <a:extLst>
                    <a:ext uri="{9D8B030D-6E8A-4147-A177-3AD203B41FA5}">
                      <a16:colId xmlns:a16="http://schemas.microsoft.com/office/drawing/2014/main" val="3853103030"/>
                    </a:ext>
                  </a:extLst>
                </a:gridCol>
                <a:gridCol w="1612232">
                  <a:extLst>
                    <a:ext uri="{9D8B030D-6E8A-4147-A177-3AD203B41FA5}">
                      <a16:colId xmlns:a16="http://schemas.microsoft.com/office/drawing/2014/main" val="1103247623"/>
                    </a:ext>
                  </a:extLst>
                </a:gridCol>
                <a:gridCol w="252663">
                  <a:extLst>
                    <a:ext uri="{9D8B030D-6E8A-4147-A177-3AD203B41FA5}">
                      <a16:colId xmlns:a16="http://schemas.microsoft.com/office/drawing/2014/main" val="3531988801"/>
                    </a:ext>
                  </a:extLst>
                </a:gridCol>
                <a:gridCol w="1660358">
                  <a:extLst>
                    <a:ext uri="{9D8B030D-6E8A-4147-A177-3AD203B41FA5}">
                      <a16:colId xmlns:a16="http://schemas.microsoft.com/office/drawing/2014/main" val="988621258"/>
                    </a:ext>
                  </a:extLst>
                </a:gridCol>
                <a:gridCol w="252663">
                  <a:extLst>
                    <a:ext uri="{9D8B030D-6E8A-4147-A177-3AD203B41FA5}">
                      <a16:colId xmlns:a16="http://schemas.microsoft.com/office/drawing/2014/main" val="1258996667"/>
                    </a:ext>
                  </a:extLst>
                </a:gridCol>
                <a:gridCol w="1804737">
                  <a:extLst>
                    <a:ext uri="{9D8B030D-6E8A-4147-A177-3AD203B41FA5}">
                      <a16:colId xmlns:a16="http://schemas.microsoft.com/office/drawing/2014/main" val="4086467621"/>
                    </a:ext>
                  </a:extLst>
                </a:gridCol>
                <a:gridCol w="180474">
                  <a:extLst>
                    <a:ext uri="{9D8B030D-6E8A-4147-A177-3AD203B41FA5}">
                      <a16:colId xmlns:a16="http://schemas.microsoft.com/office/drawing/2014/main" val="3679742076"/>
                    </a:ext>
                  </a:extLst>
                </a:gridCol>
                <a:gridCol w="1696452">
                  <a:extLst>
                    <a:ext uri="{9D8B030D-6E8A-4147-A177-3AD203B41FA5}">
                      <a16:colId xmlns:a16="http://schemas.microsoft.com/office/drawing/2014/main" val="3571533591"/>
                    </a:ext>
                  </a:extLst>
                </a:gridCol>
              </a:tblGrid>
              <a:tr h="50390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indent="0" algn="ctr">
                        <a:buFont typeface="Arial" panose="020B0604020202020204" pitchFamily="34" charset="0"/>
                        <a:buNone/>
                      </a:pPr>
                      <a:r>
                        <a:rPr lang="en-GB" sz="1200" dirty="0">
                          <a:solidFill>
                            <a:schemeClr val="tx1"/>
                          </a:solidFill>
                          <a:latin typeface="+mn-lt"/>
                          <a:cs typeface="Arial" panose="020B0604020202020204" pitchFamily="34" charset="0"/>
                        </a:rPr>
                        <a:t>Phase</a:t>
                      </a:r>
                    </a:p>
                  </a:txBody>
                  <a:tcPr marL="68580" marR="68580" marT="34290" marB="34290" anchor="ctr">
                    <a:lnL w="12700" cmpd="sng">
                      <a:solidFill>
                        <a:sysClr val="window" lastClr="FFFFFF"/>
                      </a:solidFill>
                    </a:lnL>
                    <a:lnR w="12700" cap="flat" cmpd="sng" algn="ctr">
                      <a:solidFill>
                        <a:srgbClr val="FF0000"/>
                      </a:solidFill>
                      <a:prstDash val="solid"/>
                      <a:round/>
                      <a:headEnd type="none" w="med" len="med"/>
                      <a:tailEnd type="none" w="med" len="med"/>
                    </a:lnR>
                    <a:lnT w="12700" cmpd="sng">
                      <a:solidFill>
                        <a:sysClr val="window" lastClr="FFFFFF"/>
                      </a:solidFill>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rgbClr val="C00000"/>
                          </a:solidFill>
                          <a:latin typeface="+mn-lt"/>
                          <a:cs typeface="Arial" panose="020B0604020202020204" pitchFamily="34" charset="0"/>
                        </a:rPr>
                        <a:t>Scope</a:t>
                      </a:r>
                    </a:p>
                  </a:txBody>
                  <a:tcPr marL="68580" marR="68580" marT="34290" marB="3429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1200">
                        <a:latin typeface="+mn-lt"/>
                        <a:cs typeface="Arial" panose="020B0604020202020204" pitchFamily="34" charset="0"/>
                      </a:endParaRPr>
                    </a:p>
                  </a:txBody>
                  <a:tcPr marL="68580" marR="68580" marT="34290" marB="34290" anchor="ctr">
                    <a:lnL w="12700" cap="flat" cmpd="sng" algn="ctr">
                      <a:solidFill>
                        <a:srgbClr val="FF0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mpd="sng">
                      <a:solidFill>
                        <a:sysClr val="window" lastClr="FFFFFF"/>
                      </a:solid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FFC000"/>
                          </a:solidFill>
                          <a:latin typeface="+mn-lt"/>
                          <a:cs typeface="Arial" panose="020B0604020202020204" pitchFamily="34" charset="0"/>
                        </a:rPr>
                        <a:t>Define</a:t>
                      </a:r>
                    </a:p>
                  </a:txBody>
                  <a:tcPr marL="68580" marR="68580" marT="34290" marB="34290" anchor="ctr">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1200">
                        <a:latin typeface="+mn-lt"/>
                        <a:cs typeface="Arial" panose="020B0604020202020204" pitchFamily="34" charset="0"/>
                      </a:endParaRPr>
                    </a:p>
                  </a:txBody>
                  <a:tcPr marL="68580" marR="68580" marT="34290" marB="34290" anchor="ctr">
                    <a:lnL w="12700" cap="flat" cmpd="sng" algn="ctr">
                      <a:solidFill>
                        <a:srgbClr val="FFC00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mpd="sng">
                      <a:solidFill>
                        <a:sysClr val="window" lastClr="FFFFFF"/>
                      </a:solidFill>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rgbClr val="00B050"/>
                          </a:solidFill>
                          <a:latin typeface="+mn-lt"/>
                          <a:cs typeface="Arial" panose="020B0604020202020204" pitchFamily="34" charset="0"/>
                        </a:rPr>
                        <a:t>Design and plan</a:t>
                      </a:r>
                    </a:p>
                  </a:txBody>
                  <a:tcPr marL="68580" marR="68580" marT="34290" marB="3429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kern="1200">
                        <a:solidFill>
                          <a:schemeClr val="bg1"/>
                        </a:solidFill>
                        <a:latin typeface="+mn-lt"/>
                        <a:ea typeface="+mn-ea"/>
                        <a:cs typeface="Arial" panose="020B0604020202020204" pitchFamily="34" charset="0"/>
                      </a:endParaRPr>
                    </a:p>
                  </a:txBody>
                  <a:tcPr marL="68580" marR="68580" marT="34290" marB="34290" anchor="ctr">
                    <a:lnL w="12700" cap="flat" cmpd="sng" algn="ctr">
                      <a:solidFill>
                        <a:srgbClr val="00B05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mpd="sng">
                      <a:solidFill>
                        <a:sysClr val="window" lastClr="FFFFFF"/>
                      </a:solidFill>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a:solidFill>
                            <a:srgbClr val="00B0F0"/>
                          </a:solidFill>
                          <a:latin typeface="+mn-lt"/>
                          <a:cs typeface="Arial" panose="020B0604020202020204" pitchFamily="34" charset="0"/>
                        </a:rPr>
                        <a:t>Readiness</a:t>
                      </a:r>
                    </a:p>
                  </a:txBody>
                  <a:tcPr marL="68580" marR="68580" marT="34290" marB="3429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1200">
                        <a:latin typeface="+mn-lt"/>
                        <a:cs typeface="Arial" panose="020B0604020202020204" pitchFamily="34" charset="0"/>
                      </a:endParaRPr>
                    </a:p>
                  </a:txBody>
                  <a:tcPr marL="68580" marR="68580" marT="34290" marB="34290" anchor="ctr">
                    <a:lnL w="12700" cap="flat" cmpd="sng" algn="ctr">
                      <a:solidFill>
                        <a:srgbClr val="00B0F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mpd="sng">
                      <a:solidFill>
                        <a:sysClr val="window" lastClr="FFFFFF"/>
                      </a:solidFill>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rgbClr val="002060"/>
                          </a:solidFill>
                          <a:latin typeface="+mn-lt"/>
                          <a:cs typeface="Arial" panose="020B0604020202020204" pitchFamily="34" charset="0"/>
                        </a:rPr>
                        <a:t>Implement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baseline="0" dirty="0">
                          <a:solidFill>
                            <a:srgbClr val="002060"/>
                          </a:solidFill>
                          <a:latin typeface="+mn-lt"/>
                          <a:cs typeface="Arial" panose="020B0604020202020204" pitchFamily="34" charset="0"/>
                        </a:rPr>
                        <a:t>Review and Close</a:t>
                      </a:r>
                      <a:endParaRPr lang="en-GB" sz="1200" b="1" dirty="0">
                        <a:solidFill>
                          <a:srgbClr val="002060"/>
                        </a:solidFill>
                        <a:latin typeface="+mn-lt"/>
                        <a:cs typeface="Arial" panose="020B0604020202020204" pitchFamily="34" charset="0"/>
                      </a:endParaRPr>
                    </a:p>
                  </a:txBody>
                  <a:tcPr marL="68580" marR="68580" marT="34290" marB="3429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1200" dirty="0">
                        <a:latin typeface="+mn-lt"/>
                        <a:cs typeface="Arial" panose="020B0604020202020204" pitchFamily="34" charset="0"/>
                      </a:endParaRPr>
                    </a:p>
                  </a:txBody>
                  <a:tcPr marL="68580" marR="68580" marT="34290" marB="34290">
                    <a:lnL w="12700" cap="flat" cmpd="sng" algn="ctr">
                      <a:solidFill>
                        <a:srgbClr val="002060"/>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mpd="sng">
                      <a:solidFill>
                        <a:sysClr val="window" lastClr="FFFFFF"/>
                      </a:solid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accent2"/>
                          </a:solidFill>
                          <a:latin typeface="Calibri" panose="020F0502020204030204"/>
                          <a:ea typeface="+mn-ea"/>
                          <a:cs typeface="Arial" panose="020B0604020202020204" pitchFamily="34" charset="0"/>
                        </a:rPr>
                        <a:t>Business as Usual </a:t>
                      </a:r>
                      <a:endParaRPr lang="en-GB" sz="1200" b="1" dirty="0">
                        <a:solidFill>
                          <a:schemeClr val="accent2"/>
                        </a:solidFill>
                        <a:latin typeface="+mn-lt"/>
                        <a:cs typeface="Arial" panose="020B0604020202020204" pitchFamily="34" charset="0"/>
                      </a:endParaRPr>
                    </a:p>
                  </a:txBody>
                  <a:tcPr marL="68580" marR="68580" marT="34290" marB="3429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8713649"/>
                  </a:ext>
                </a:extLst>
              </a:tr>
              <a:tr h="9655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buFont typeface="Arial" panose="020B0604020202020204" pitchFamily="34" charset="0"/>
                        <a:buNone/>
                      </a:pPr>
                      <a:r>
                        <a:rPr lang="en-GB" sz="1200" kern="1200" dirty="0">
                          <a:solidFill>
                            <a:schemeClr val="dk1"/>
                          </a:solidFill>
                          <a:latin typeface="+mn-lt"/>
                          <a:ea typeface="+mn-ea"/>
                          <a:cs typeface="+mn-cs"/>
                        </a:rPr>
                        <a:t>Overall Goal</a:t>
                      </a:r>
                    </a:p>
                  </a:txBody>
                  <a:tcPr marL="68580" marR="68580" marT="34290" marB="34290">
                    <a:lnL w="9525" cap="flat" cmpd="sng" algn="ctr">
                      <a:solidFill>
                        <a:sysClr val="windowText" lastClr="00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latin typeface="+mn-lt"/>
                          <a:cs typeface="Arial" panose="020B0604020202020204" pitchFamily="34" charset="0"/>
                        </a:rPr>
                        <a:t>Agree strategic need</a:t>
                      </a:r>
                    </a:p>
                  </a:txBody>
                  <a:tcPr marL="68580" marR="68580" marT="34290" marB="3429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bg1"/>
                          </a:solidFill>
                          <a:latin typeface="+mn-lt"/>
                          <a:ea typeface="+mn-ea"/>
                          <a:cs typeface="Arial" panose="020B0604020202020204" pitchFamily="34" charset="0"/>
                        </a:rPr>
                        <a:t>Gateway 1: Strategic Opportunity  Case</a:t>
                      </a:r>
                    </a:p>
                  </a:txBody>
                  <a:tcPr marL="68580" marR="68580" marT="34290" marB="34290" vert="vert270" anchor="ctr">
                    <a:lnL w="12700" cap="flat" cmpd="sng" algn="ctr">
                      <a:solidFill>
                        <a:srgbClr val="FF0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dirty="0">
                          <a:solidFill>
                            <a:schemeClr val="tx1"/>
                          </a:solidFill>
                          <a:latin typeface="+mn-lt"/>
                          <a:cs typeface="Arial" panose="020B0604020202020204" pitchFamily="34" charset="0"/>
                        </a:rPr>
                        <a:t>Confirm viability within</a:t>
                      </a:r>
                      <a:r>
                        <a:rPr lang="en-GB" sz="1200" b="1" baseline="0" dirty="0">
                          <a:solidFill>
                            <a:schemeClr val="tx1"/>
                          </a:solidFill>
                          <a:latin typeface="+mn-lt"/>
                          <a:cs typeface="Arial" panose="020B0604020202020204" pitchFamily="34" charset="0"/>
                        </a:rPr>
                        <a:t> </a:t>
                      </a:r>
                      <a:r>
                        <a:rPr lang="en-GB" sz="1200" b="1" dirty="0">
                          <a:solidFill>
                            <a:schemeClr val="tx1"/>
                          </a:solidFill>
                          <a:latin typeface="+mn-lt"/>
                          <a:cs typeface="Arial" panose="020B0604020202020204" pitchFamily="34" charset="0"/>
                        </a:rPr>
                        <a:t>financial envelope</a:t>
                      </a:r>
                    </a:p>
                  </a:txBody>
                  <a:tcPr marL="68580" marR="68580" marT="34290" marB="3429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bg1"/>
                          </a:solidFill>
                          <a:latin typeface="+mn-lt"/>
                          <a:ea typeface="+mn-ea"/>
                          <a:cs typeface="Arial" panose="020B0604020202020204" pitchFamily="34" charset="0"/>
                        </a:rPr>
                        <a:t>Gateway 2: Outline Business Case Approval</a:t>
                      </a:r>
                    </a:p>
                  </a:txBody>
                  <a:tcPr marL="68580" marR="68580" marT="34290" marB="34290" vert="vert270" anchor="ctr">
                    <a:lnL w="12700" cap="flat" cmpd="sng" algn="ctr">
                      <a:solidFill>
                        <a:srgbClr val="FFC00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latin typeface="+mn-lt"/>
                          <a:cs typeface="Arial" panose="020B0604020202020204" pitchFamily="34" charset="0"/>
                        </a:rPr>
                        <a:t>Confirm initiative is set up for success and continued viability within financial envelope</a:t>
                      </a:r>
                    </a:p>
                  </a:txBody>
                  <a:tcPr marL="68580" marR="68580" marT="34290" marB="3429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bg1"/>
                          </a:solidFill>
                          <a:latin typeface="+mn-lt"/>
                          <a:ea typeface="+mn-ea"/>
                          <a:cs typeface="Arial" panose="020B0604020202020204" pitchFamily="34" charset="0"/>
                        </a:rPr>
                        <a:t> Gateway3: Full Business Case Approval</a:t>
                      </a:r>
                    </a:p>
                  </a:txBody>
                  <a:tcPr marL="68580" marR="68580" marT="34290" marB="34290" vert="vert270" anchor="ctr">
                    <a:lnL w="12700" cap="flat" cmpd="sng" algn="ctr">
                      <a:solidFill>
                        <a:srgbClr val="00B05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latin typeface="+mn-lt"/>
                          <a:cs typeface="Arial" panose="020B0604020202020204" pitchFamily="34" charset="0"/>
                        </a:rPr>
                        <a:t>Confirm continued viability and product meets quality criteria within financial envelope</a:t>
                      </a:r>
                    </a:p>
                  </a:txBody>
                  <a:tcPr marL="68580" marR="68580" marT="34290" marB="34290">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bg1"/>
                          </a:solidFill>
                          <a:latin typeface="+mn-lt"/>
                          <a:ea typeface="+mn-ea"/>
                          <a:cs typeface="Arial" panose="020B0604020202020204" pitchFamily="34" charset="0"/>
                        </a:rPr>
                        <a:t>Gateway 4: Pre-Implementation Approval</a:t>
                      </a:r>
                    </a:p>
                  </a:txBody>
                  <a:tcPr marL="68580" marR="68580" marT="34290" marB="34290" vert="vert270" anchor="ctr">
                    <a:lnL w="12700" cap="flat" cmpd="sng" algn="ctr">
                      <a:solidFill>
                        <a:srgbClr val="00B0F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latin typeface="+mn-lt"/>
                          <a:cs typeface="Arial" panose="020B0604020202020204" pitchFamily="34" charset="0"/>
                        </a:rPr>
                        <a:t>Confirm that we have delivered what we said we would and that the University is able to sustain the changes</a:t>
                      </a:r>
                    </a:p>
                  </a:txBody>
                  <a:tcPr marL="68580" marR="68580" marT="34290" marB="34290">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bg1"/>
                          </a:solidFill>
                          <a:latin typeface="+mn-lt"/>
                          <a:ea typeface="+mn-ea"/>
                          <a:cs typeface="Arial" panose="020B0604020202020204" pitchFamily="34" charset="0"/>
                        </a:rPr>
                        <a:t>Gateway5: Post Initiative and Benefits Review</a:t>
                      </a:r>
                    </a:p>
                  </a:txBody>
                  <a:tcPr marL="68580" marR="68580" marT="34290" marB="34290" vert="vert270" anchor="ctr">
                    <a:lnL w="12700" cap="flat" cmpd="sng" algn="ctr">
                      <a:solidFill>
                        <a:srgbClr val="002060"/>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solidFill>
                            <a:schemeClr val="tx1"/>
                          </a:solidFill>
                          <a:latin typeface="+mn-lt"/>
                          <a:cs typeface="Arial" panose="020B0604020202020204" pitchFamily="34" charset="0"/>
                        </a:rPr>
                        <a:t>Change and new ways of working are embedded and sustained.</a:t>
                      </a:r>
                    </a:p>
                  </a:txBody>
                  <a:tcPr marL="68580" marR="68580" marT="34290" marB="3429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3481442"/>
                  </a:ext>
                </a:extLst>
              </a:tr>
              <a:tr h="72835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200" dirty="0">
                          <a:latin typeface="+mn-lt"/>
                        </a:rPr>
                        <a:t>Benefit specific objectives</a:t>
                      </a:r>
                    </a:p>
                  </a:txBody>
                  <a:tcPr marL="68580" marR="68580" marT="34290" marB="34290">
                    <a:lnL w="9525" cap="flat" cmpd="sng" algn="ctr">
                      <a:solidFill>
                        <a:sysClr val="windowText" lastClr="00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aseline="0" dirty="0">
                          <a:solidFill>
                            <a:schemeClr val="tx1"/>
                          </a:solidFill>
                          <a:latin typeface="+mn-lt"/>
                          <a:cs typeface="Arial" panose="020B0604020202020204" pitchFamily="34" charset="0"/>
                        </a:rPr>
                        <a:t>Understanding of the high level anticipated benefits</a:t>
                      </a:r>
                    </a:p>
                  </a:txBody>
                  <a:tcPr marL="68580" marR="68580" marT="34290" marB="3429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aseline="0" dirty="0">
                          <a:solidFill>
                            <a:schemeClr val="tx1"/>
                          </a:solidFill>
                          <a:latin typeface="+mn-lt"/>
                          <a:cs typeface="Arial" panose="020B0604020202020204" pitchFamily="34" charset="0"/>
                        </a:rPr>
                        <a:t>Validation and identification of the expected detailed benefits</a:t>
                      </a:r>
                    </a:p>
                  </a:txBody>
                  <a:tcPr marL="68580" marR="68580" marT="34290" marB="3429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baseline="0" dirty="0">
                          <a:solidFill>
                            <a:schemeClr val="tx1"/>
                          </a:solidFill>
                          <a:latin typeface="+mn-lt"/>
                          <a:cs typeface="Arial" panose="020B0604020202020204" pitchFamily="34" charset="0"/>
                        </a:rPr>
                        <a:t>Finalisation of the benefit realisation plan with timescales and targets.</a:t>
                      </a:r>
                    </a:p>
                  </a:txBody>
                  <a:tcPr marL="68580" marR="68580" marT="34290" marB="3429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Font typeface="Arial" panose="020B0604020202020204" pitchFamily="34" charset="0"/>
                        <a:buNone/>
                      </a:pPr>
                      <a:r>
                        <a:rPr lang="en-GB" sz="1200" b="0" baseline="0" dirty="0">
                          <a:solidFill>
                            <a:schemeClr val="tx1"/>
                          </a:solidFill>
                          <a:latin typeface="+mn-lt"/>
                          <a:cs typeface="Arial" panose="020B0604020202020204" pitchFamily="34" charset="0"/>
                        </a:rPr>
                        <a:t>Confirmation that benefit realisation is on track</a:t>
                      </a:r>
                    </a:p>
                  </a:txBody>
                  <a:tcPr marL="68580" marR="68580" marT="34290" marB="34290">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Font typeface="Arial" panose="020B0604020202020204" pitchFamily="34" charset="0"/>
                        <a:buNone/>
                      </a:pPr>
                      <a:r>
                        <a:rPr lang="en-US" sz="1200" baseline="0" dirty="0">
                          <a:latin typeface="+mn-lt"/>
                          <a:cs typeface="Arial" panose="020B0604020202020204" pitchFamily="34" charset="0"/>
                        </a:rPr>
                        <a:t>Change is implemented and benefits are beginning to be realised.</a:t>
                      </a:r>
                    </a:p>
                  </a:txBody>
                  <a:tcPr marL="68580" marR="68580" marT="34290" marB="34290">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Font typeface="Arial" panose="020B0604020202020204" pitchFamily="34" charset="0"/>
                        <a:buNone/>
                      </a:pPr>
                      <a:r>
                        <a:rPr lang="en-US" sz="1200" baseline="0" dirty="0">
                          <a:latin typeface="+mn-lt"/>
                          <a:cs typeface="Arial" panose="020B0604020202020204" pitchFamily="34" charset="0"/>
                        </a:rPr>
                        <a:t>Change is embedded and benefits are tracked and reported on.</a:t>
                      </a:r>
                    </a:p>
                  </a:txBody>
                  <a:tcPr marL="68580" marR="68580" marT="34290" marB="3429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89489673"/>
                  </a:ext>
                </a:extLst>
              </a:tr>
              <a:tr h="1648460">
                <a:tc>
                  <a:txBody>
                    <a:bodyPr/>
                    <a:lstStyle/>
                    <a:p>
                      <a:r>
                        <a:rPr lang="en-GB" sz="1200" kern="1200">
                          <a:solidFill>
                            <a:schemeClr val="dk1"/>
                          </a:solidFill>
                          <a:latin typeface="+mn-lt"/>
                          <a:ea typeface="+mn-ea"/>
                          <a:cs typeface="+mn-cs"/>
                        </a:rPr>
                        <a:t>Benefit specific activity</a:t>
                      </a:r>
                      <a:endParaRPr lang="en-GB" sz="1200" dirty="0">
                        <a:latin typeface="+mn-lt"/>
                      </a:endParaRPr>
                    </a:p>
                  </a:txBody>
                  <a:tcPr>
                    <a:lnL w="9525" cap="flat" cmpd="sng" algn="ctr">
                      <a:solidFill>
                        <a:sysClr val="windowText" lastClr="00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baseline="0" dirty="0">
                          <a:solidFill>
                            <a:schemeClr val="tx1"/>
                          </a:solidFill>
                          <a:latin typeface="+mn-lt"/>
                          <a:cs typeface="Arial" panose="020B0604020202020204" pitchFamily="34" charset="0"/>
                        </a:rPr>
                        <a:t>Identify the high level benefits</a:t>
                      </a:r>
                      <a:r>
                        <a:rPr lang="en-GB" sz="1200" baseline="0" dirty="0">
                          <a:solidFill>
                            <a:schemeClr val="tx1"/>
                          </a:solidFill>
                          <a:latin typeface="+mn-lt"/>
                          <a:cs typeface="Arial" panose="020B0604020202020204" pitchFamily="34" charset="0"/>
                        </a:rPr>
                        <a:t> and link to the strategic objectives in the University 5 year plan</a:t>
                      </a:r>
                    </a:p>
                  </a:txBody>
                  <a:tcPr marL="68580" marR="68580" marT="34290" marB="3429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baseline="0" dirty="0">
                          <a:solidFill>
                            <a:schemeClr val="tx1"/>
                          </a:solidFill>
                          <a:latin typeface="+mn-lt"/>
                          <a:cs typeface="Arial" panose="020B0604020202020204" pitchFamily="34" charset="0"/>
                        </a:rPr>
                        <a:t>Validate and analyse the benefits </a:t>
                      </a:r>
                      <a:r>
                        <a:rPr lang="en-GB" sz="1200" b="0" baseline="0" dirty="0">
                          <a:solidFill>
                            <a:schemeClr val="tx1"/>
                          </a:solidFill>
                          <a:latin typeface="+mn-lt"/>
                          <a:cs typeface="Arial" panose="020B0604020202020204" pitchFamily="34" charset="0"/>
                        </a:rPr>
                        <a:t>and</a:t>
                      </a:r>
                      <a:r>
                        <a:rPr lang="en-GB" sz="1200" b="1" baseline="0" dirty="0">
                          <a:solidFill>
                            <a:schemeClr val="tx1"/>
                          </a:solidFill>
                          <a:latin typeface="+mn-lt"/>
                          <a:cs typeface="Arial" panose="020B0604020202020204" pitchFamily="34" charset="0"/>
                        </a:rPr>
                        <a:t> </a:t>
                      </a:r>
                      <a:r>
                        <a:rPr lang="en-GB" sz="1200" b="0" baseline="0" dirty="0">
                          <a:solidFill>
                            <a:schemeClr val="tx1"/>
                          </a:solidFill>
                          <a:latin typeface="+mn-lt"/>
                          <a:cs typeface="Arial" panose="020B0604020202020204" pitchFamily="34" charset="0"/>
                        </a:rPr>
                        <a:t>link</a:t>
                      </a:r>
                      <a:r>
                        <a:rPr lang="en-GB" sz="1200" b="1" baseline="0" dirty="0">
                          <a:solidFill>
                            <a:schemeClr val="tx1"/>
                          </a:solidFill>
                          <a:latin typeface="+mn-lt"/>
                          <a:cs typeface="Arial" panose="020B0604020202020204" pitchFamily="34" charset="0"/>
                        </a:rPr>
                        <a:t> </a:t>
                      </a:r>
                      <a:r>
                        <a:rPr lang="en-GB" sz="1200" b="0" baseline="0" dirty="0">
                          <a:solidFill>
                            <a:schemeClr val="tx1"/>
                          </a:solidFill>
                          <a:latin typeface="+mn-lt"/>
                          <a:cs typeface="Arial" panose="020B0604020202020204" pitchFamily="34" charset="0"/>
                        </a:rPr>
                        <a:t>them to the deliverables and objectives of the project and the university strategic goals.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baseline="0" dirty="0">
                          <a:solidFill>
                            <a:schemeClr val="tx1"/>
                          </a:solidFill>
                          <a:latin typeface="+mn-lt"/>
                          <a:cs typeface="Arial" panose="020B0604020202020204" pitchFamily="34" charset="0"/>
                        </a:rPr>
                        <a:t>Identify and confirm owners.</a:t>
                      </a:r>
                      <a:endParaRPr lang="en-GB" sz="1200" baseline="0" dirty="0">
                        <a:solidFill>
                          <a:schemeClr val="tx1"/>
                        </a:solidFill>
                        <a:latin typeface="+mn-lt"/>
                        <a:cs typeface="Arial" panose="020B0604020202020204" pitchFamily="34" charset="0"/>
                      </a:endParaRPr>
                    </a:p>
                  </a:txBody>
                  <a:tcPr marL="68580" marR="68580" marT="34290" marB="3429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baseline="0" dirty="0">
                          <a:solidFill>
                            <a:schemeClr val="tx1"/>
                          </a:solidFill>
                          <a:latin typeface="+mn-lt"/>
                          <a:cs typeface="Arial" panose="020B0604020202020204" pitchFamily="34" charset="0"/>
                        </a:rPr>
                        <a:t>Update and finalise the benefits  map and plan </a:t>
                      </a:r>
                      <a:r>
                        <a:rPr lang="en-GB" sz="1200" b="0" baseline="0" dirty="0">
                          <a:solidFill>
                            <a:schemeClr val="tx1"/>
                          </a:solidFill>
                          <a:latin typeface="+mn-lt"/>
                          <a:cs typeface="Arial" panose="020B0604020202020204" pitchFamily="34" charset="0"/>
                        </a:rPr>
                        <a:t>and identify  corresponding measures.</a:t>
                      </a:r>
                    </a:p>
                  </a:txBody>
                  <a:tcPr marL="68580" marR="68580" marT="34290" marB="3429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baseline="0" dirty="0">
                          <a:solidFill>
                            <a:schemeClr val="tx1"/>
                          </a:solidFill>
                          <a:latin typeface="+mn-lt"/>
                          <a:cs typeface="Arial" panose="020B0604020202020204" pitchFamily="34" charset="0"/>
                        </a:rPr>
                        <a:t>Baseline and plan for benefit realisation </a:t>
                      </a:r>
                      <a:r>
                        <a:rPr lang="en-GB" sz="1200" b="0" baseline="0" dirty="0">
                          <a:solidFill>
                            <a:schemeClr val="tx1"/>
                          </a:solidFill>
                          <a:latin typeface="+mn-lt"/>
                          <a:cs typeface="Arial" panose="020B0604020202020204" pitchFamily="34" charset="0"/>
                        </a:rPr>
                        <a:t>Identify additional emergent benefits and  update the benefit realisation plan.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Take baselines of measures. </a:t>
                      </a:r>
                    </a:p>
                  </a:txBody>
                  <a:tcPr marL="68580" marR="68580" marT="34290" marB="34290">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baseline="0" dirty="0">
                          <a:latin typeface="+mn-lt"/>
                          <a:cs typeface="Arial" panose="020B0604020202020204" pitchFamily="34" charset="0"/>
                        </a:rPr>
                        <a:t>Report benefits </a:t>
                      </a:r>
                      <a:r>
                        <a:rPr lang="en-US" sz="1200" baseline="0" dirty="0">
                          <a:latin typeface="+mn-lt"/>
                          <a:cs typeface="Arial" panose="020B0604020202020204" pitchFamily="34" charset="0"/>
                        </a:rPr>
                        <a:t>and assess initial benefits </a:t>
                      </a:r>
                      <a:r>
                        <a:rPr lang="en-US" sz="1200" baseline="0" dirty="0" err="1">
                          <a:latin typeface="+mn-lt"/>
                          <a:cs typeface="Arial" panose="020B0604020202020204" pitchFamily="34" charset="0"/>
                        </a:rPr>
                        <a:t>realisation</a:t>
                      </a:r>
                      <a:endParaRPr lang="en-US" sz="1200" baseline="0" dirty="0">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latin typeface="+mn-lt"/>
                          <a:cs typeface="Arial" panose="020B0604020202020204" pitchFamily="34" charset="0"/>
                        </a:rPr>
                        <a:t>Plan for Post Implementation Review</a:t>
                      </a:r>
                    </a:p>
                  </a:txBody>
                  <a:tcPr marL="68580" marR="68580" marT="34290" marB="34290">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baseline="0" dirty="0">
                          <a:latin typeface="+mn-lt"/>
                          <a:cs typeface="Arial" panose="020B0604020202020204" pitchFamily="34" charset="0"/>
                        </a:rPr>
                        <a:t>Track and monitor benefits </a:t>
                      </a:r>
                      <a:r>
                        <a:rPr lang="en-US" sz="1200" baseline="0" dirty="0">
                          <a:latin typeface="+mn-lt"/>
                          <a:cs typeface="Arial" panose="020B0604020202020204" pitchFamily="34" charset="0"/>
                        </a:rPr>
                        <a:t>and take appropriate action where required.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latin typeface="+mn-lt"/>
                          <a:cs typeface="Arial" panose="020B0604020202020204" pitchFamily="34" charset="0"/>
                        </a:rPr>
                        <a:t>Conduct a Post Implementation Review</a:t>
                      </a:r>
                    </a:p>
                  </a:txBody>
                  <a:tcPr marL="68580" marR="68580" marT="34290" marB="3429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66106546"/>
                  </a:ext>
                </a:extLst>
              </a:tr>
              <a:tr h="95561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buFont typeface="Arial" panose="020B0604020202020204" pitchFamily="34" charset="0"/>
                        <a:buNone/>
                      </a:pPr>
                      <a:r>
                        <a:rPr lang="en-GB" sz="1200" kern="1200" dirty="0">
                          <a:solidFill>
                            <a:schemeClr val="dk1"/>
                          </a:solidFill>
                          <a:latin typeface="+mn-lt"/>
                          <a:ea typeface="+mn-ea"/>
                          <a:cs typeface="+mn-cs"/>
                        </a:rPr>
                        <a:t>Artefacts</a:t>
                      </a:r>
                    </a:p>
                  </a:txBody>
                  <a:tcPr>
                    <a:lnL w="9525" cap="flat" cmpd="sng" algn="ctr">
                      <a:solidFill>
                        <a:sysClr val="windowText" lastClr="000000"/>
                      </a:solidFill>
                      <a:prstDash val="solid"/>
                      <a:round/>
                      <a:headEnd type="none" w="med" len="med"/>
                      <a:tailEnd type="none" w="med" len="med"/>
                    </a:lnL>
                    <a:lnR w="9525" cap="flat" cmpd="sng" algn="ctr">
                      <a:solidFill>
                        <a:srgbClr val="FF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indent="0" algn="ctr">
                        <a:buFont typeface="Arial" panose="020B0604020202020204" pitchFamily="34" charset="0"/>
                        <a:buNone/>
                      </a:pPr>
                      <a:r>
                        <a:rPr lang="en-GB" sz="1200" baseline="0" dirty="0">
                          <a:solidFill>
                            <a:schemeClr val="tx1"/>
                          </a:solidFill>
                          <a:latin typeface="+mn-lt"/>
                          <a:cs typeface="Arial" panose="020B0604020202020204" pitchFamily="34" charset="0"/>
                        </a:rPr>
                        <a:t>Strategic Business Case</a:t>
                      </a:r>
                    </a:p>
                  </a:txBody>
                  <a:tcPr marL="68580" marR="68580" marT="34290" marB="34290">
                    <a:lnL w="9525" cap="flat" cmpd="sng" algn="ctr">
                      <a:solidFill>
                        <a:srgbClr val="FF0000"/>
                      </a:solidFill>
                      <a:prstDash val="solid"/>
                      <a:round/>
                      <a:headEnd type="none" w="med" len="med"/>
                      <a:tailEnd type="none" w="med" len="med"/>
                    </a:lnL>
                    <a:lnR w="9525"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952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9525"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baseline="0" dirty="0">
                          <a:solidFill>
                            <a:schemeClr val="tx1"/>
                          </a:solidFill>
                          <a:latin typeface="+mn-lt"/>
                          <a:cs typeface="Arial" panose="020B0604020202020204" pitchFamily="34" charset="0"/>
                        </a:rPr>
                        <a:t>Outline Business Case</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baseline="0" dirty="0">
                          <a:solidFill>
                            <a:schemeClr val="tx1"/>
                          </a:solidFill>
                          <a:latin typeface="+mn-lt"/>
                          <a:cs typeface="Arial" panose="020B0604020202020204" pitchFamily="34" charset="0"/>
                        </a:rPr>
                        <a:t>Draft Benefit Map</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baseline="0" dirty="0">
                          <a:solidFill>
                            <a:schemeClr val="tx1"/>
                          </a:solidFill>
                          <a:latin typeface="+mn-lt"/>
                          <a:cs typeface="Arial" panose="020B0604020202020204" pitchFamily="34" charset="0"/>
                        </a:rPr>
                        <a:t>Draft Benefit Realisation Plan.</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baseline="0" dirty="0">
                          <a:solidFill>
                            <a:schemeClr val="tx1"/>
                          </a:solidFill>
                          <a:latin typeface="+mn-lt"/>
                          <a:cs typeface="Arial" panose="020B0604020202020204" pitchFamily="34" charset="0"/>
                        </a:rPr>
                        <a:t>Gateway Pack</a:t>
                      </a:r>
                    </a:p>
                  </a:txBody>
                  <a:tcPr marL="68580" marR="68580" marT="34290" marB="3429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rgbClr val="FFC000"/>
                      </a:solidFill>
                      <a:prstDash val="solid"/>
                      <a:round/>
                      <a:headEnd type="none" w="med" len="med"/>
                      <a:tailEnd type="none" w="med" len="med"/>
                    </a:lnL>
                    <a:lnT w="12700" cap="flat" cmpd="sng" algn="ctr">
                      <a:solidFill>
                        <a:srgbClr val="FFC000"/>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Full Business Case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Final Benefit Map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Baselined Benefit Realisation Plan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Gateway Pack</a:t>
                      </a:r>
                    </a:p>
                  </a:txBody>
                  <a:tcPr marL="68580" marR="68580" marT="34290" marB="34290">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rgbClr val="00B050"/>
                      </a:solidFill>
                      <a:prstDash val="solid"/>
                      <a:round/>
                      <a:headEnd type="none" w="med" len="med"/>
                      <a:tailEnd type="none" w="med" len="med"/>
                    </a:lnL>
                    <a:lnT w="12700" cap="flat" cmpd="sng" algn="ctr">
                      <a:solidFill>
                        <a:srgbClr val="00B050"/>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Updated Benefit Realisation Plan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Updated Benefit Map (if required)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baseline="0" dirty="0">
                          <a:solidFill>
                            <a:schemeClr val="tx1"/>
                          </a:solidFill>
                          <a:latin typeface="+mn-lt"/>
                          <a:cs typeface="Arial" panose="020B0604020202020204" pitchFamily="34" charset="0"/>
                        </a:rPr>
                        <a:t>Gateway Pack</a:t>
                      </a:r>
                    </a:p>
                  </a:txBody>
                  <a:tcPr marL="68580" marR="68580" marT="34290" marB="34290">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rgbClr val="00B0F0"/>
                      </a:solidFill>
                      <a:prstDash val="solid"/>
                      <a:round/>
                      <a:headEnd type="none" w="med" len="med"/>
                      <a:tailEnd type="none" w="med" len="med"/>
                    </a:lnL>
                    <a:lnT w="12700" cap="flat" cmpd="sng" algn="ctr">
                      <a:solidFill>
                        <a:srgbClr val="00B0F0"/>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latin typeface="+mn-lt"/>
                          <a:cs typeface="Arial" panose="020B0604020202020204" pitchFamily="34" charset="0"/>
                        </a:rPr>
                        <a:t>Updated Benefits Realisation Plan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latin typeface="+mn-lt"/>
                          <a:cs typeface="Arial" panose="020B0604020202020204" pitchFamily="34" charset="0"/>
                        </a:rPr>
                        <a:t>Closure Report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latin typeface="+mn-lt"/>
                          <a:cs typeface="Arial" panose="020B0604020202020204" pitchFamily="34" charset="0"/>
                        </a:rPr>
                        <a:t>Gateway Pack</a:t>
                      </a:r>
                    </a:p>
                  </a:txBody>
                  <a:tcPr marL="68580" marR="68580" marT="34290" marB="34290">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latin typeface="+mn-lt"/>
                          <a:cs typeface="Arial" panose="020B0604020202020204" pitchFamily="34" charset="0"/>
                        </a:rPr>
                        <a:t>Updated Benefits Realisation Plan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dirty="0">
                          <a:latin typeface="+mn-lt"/>
                          <a:cs typeface="Arial" panose="020B0604020202020204" pitchFamily="34" charset="0"/>
                        </a:rPr>
                        <a:t>Post Implementation Review</a:t>
                      </a:r>
                    </a:p>
                  </a:txBody>
                  <a:tcPr marL="68580" marR="68580" marT="34290" marB="3429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68576627"/>
                  </a:ext>
                </a:extLst>
              </a:tr>
            </a:tbl>
          </a:graphicData>
        </a:graphic>
      </p:graphicFrame>
      <p:sp>
        <p:nvSpPr>
          <p:cNvPr id="4" name="Arrow: Right 3">
            <a:extLst>
              <a:ext uri="{FF2B5EF4-FFF2-40B4-BE49-F238E27FC236}">
                <a16:creationId xmlns:a16="http://schemas.microsoft.com/office/drawing/2014/main" id="{ED937A1E-604A-4648-B2B9-CBDED99AFA58}"/>
              </a:ext>
            </a:extLst>
          </p:cNvPr>
          <p:cNvSpPr/>
          <p:nvPr/>
        </p:nvSpPr>
        <p:spPr>
          <a:xfrm>
            <a:off x="2530643" y="6220548"/>
            <a:ext cx="5542537" cy="36512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latin typeface="Arial" panose="020B0604020202020204" pitchFamily="34" charset="0"/>
                <a:cs typeface="Arial" panose="020B0604020202020204" pitchFamily="34" charset="0"/>
              </a:rPr>
              <a:t>CRs to include a benefit impact assessment  </a:t>
            </a:r>
          </a:p>
        </p:txBody>
      </p:sp>
      <p:sp>
        <p:nvSpPr>
          <p:cNvPr id="9" name="Arrow: Chevron 8">
            <a:extLst>
              <a:ext uri="{FF2B5EF4-FFF2-40B4-BE49-F238E27FC236}">
                <a16:creationId xmlns:a16="http://schemas.microsoft.com/office/drawing/2014/main" id="{4D499FC9-ECB9-4EAA-9A3C-F8A4C47521CD}"/>
              </a:ext>
            </a:extLst>
          </p:cNvPr>
          <p:cNvSpPr/>
          <p:nvPr/>
        </p:nvSpPr>
        <p:spPr>
          <a:xfrm>
            <a:off x="6447842" y="860819"/>
            <a:ext cx="1625338" cy="3809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dirty="0">
                <a:solidFill>
                  <a:schemeClr val="tx1"/>
                </a:solidFill>
                <a:latin typeface="Arial" panose="020B0604020202020204" pitchFamily="34" charset="0"/>
                <a:cs typeface="Arial" panose="020B0604020202020204" pitchFamily="34" charset="0"/>
              </a:rPr>
              <a:t>Deliverables built</a:t>
            </a:r>
          </a:p>
        </p:txBody>
      </p:sp>
      <p:sp>
        <p:nvSpPr>
          <p:cNvPr id="10" name="Arrow: Chevron 9">
            <a:extLst>
              <a:ext uri="{FF2B5EF4-FFF2-40B4-BE49-F238E27FC236}">
                <a16:creationId xmlns:a16="http://schemas.microsoft.com/office/drawing/2014/main" id="{70380283-C530-41B9-98A5-D1BE8D8899EA}"/>
              </a:ext>
            </a:extLst>
          </p:cNvPr>
          <p:cNvSpPr/>
          <p:nvPr/>
        </p:nvSpPr>
        <p:spPr>
          <a:xfrm>
            <a:off x="7946725" y="877614"/>
            <a:ext cx="1289820" cy="365126"/>
          </a:xfrm>
          <a:prstGeom prst="chevr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dirty="0">
                <a:solidFill>
                  <a:schemeClr val="bg1"/>
                </a:solidFill>
                <a:latin typeface="Arial" panose="020B0604020202020204" pitchFamily="34" charset="0"/>
                <a:cs typeface="Arial" panose="020B0604020202020204" pitchFamily="34" charset="0"/>
              </a:rPr>
              <a:t>Deliverables implemented </a:t>
            </a:r>
          </a:p>
        </p:txBody>
      </p:sp>
      <p:sp>
        <p:nvSpPr>
          <p:cNvPr id="11" name="Arrow: Chevron 10">
            <a:extLst>
              <a:ext uri="{FF2B5EF4-FFF2-40B4-BE49-F238E27FC236}">
                <a16:creationId xmlns:a16="http://schemas.microsoft.com/office/drawing/2014/main" id="{93690B6E-B3BF-4E52-8503-DDC73B769356}"/>
              </a:ext>
            </a:extLst>
          </p:cNvPr>
          <p:cNvSpPr/>
          <p:nvPr/>
        </p:nvSpPr>
        <p:spPr>
          <a:xfrm>
            <a:off x="9116227" y="872851"/>
            <a:ext cx="1447497" cy="369889"/>
          </a:xfrm>
          <a:prstGeom prst="chevr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dirty="0">
                <a:solidFill>
                  <a:schemeClr val="bg1"/>
                </a:solidFill>
                <a:latin typeface="Arial" panose="020B0604020202020204" pitchFamily="34" charset="0"/>
                <a:cs typeface="Arial" panose="020B0604020202020204" pitchFamily="34" charset="0"/>
              </a:rPr>
              <a:t>Business change embeds</a:t>
            </a:r>
          </a:p>
        </p:txBody>
      </p:sp>
      <p:sp>
        <p:nvSpPr>
          <p:cNvPr id="12" name="Arrow: Chevron 11">
            <a:extLst>
              <a:ext uri="{FF2B5EF4-FFF2-40B4-BE49-F238E27FC236}">
                <a16:creationId xmlns:a16="http://schemas.microsoft.com/office/drawing/2014/main" id="{4D4FE9ED-A6CA-42EB-B61B-A9220F7F3716}"/>
              </a:ext>
            </a:extLst>
          </p:cNvPr>
          <p:cNvSpPr/>
          <p:nvPr/>
        </p:nvSpPr>
        <p:spPr>
          <a:xfrm>
            <a:off x="10457397" y="872850"/>
            <a:ext cx="1556620" cy="354269"/>
          </a:xfrm>
          <a:prstGeom prst="chevr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0" dirty="0">
                <a:solidFill>
                  <a:schemeClr val="tx1"/>
                </a:solidFill>
                <a:latin typeface="Arial" panose="020B0604020202020204" pitchFamily="34" charset="0"/>
                <a:cs typeface="Arial" panose="020B0604020202020204" pitchFamily="34" charset="0"/>
              </a:rPr>
              <a:t>Benefits tracked  to realisation</a:t>
            </a:r>
          </a:p>
        </p:txBody>
      </p:sp>
      <p:sp>
        <p:nvSpPr>
          <p:cNvPr id="6" name="TextBox 5">
            <a:extLst>
              <a:ext uri="{FF2B5EF4-FFF2-40B4-BE49-F238E27FC236}">
                <a16:creationId xmlns:a16="http://schemas.microsoft.com/office/drawing/2014/main" id="{CF01E6C4-9FA5-4D1D-B866-F192171A64A9}"/>
              </a:ext>
            </a:extLst>
          </p:cNvPr>
          <p:cNvSpPr txBox="1"/>
          <p:nvPr/>
        </p:nvSpPr>
        <p:spPr>
          <a:xfrm>
            <a:off x="6569242" y="657275"/>
            <a:ext cx="5137828"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rPr>
              <a:t>                                             Outputs                  Outcomes                  Benefits</a:t>
            </a:r>
          </a:p>
        </p:txBody>
      </p:sp>
      <p:cxnSp>
        <p:nvCxnSpPr>
          <p:cNvPr id="14" name="Straight Arrow Connector 13">
            <a:extLst>
              <a:ext uri="{FF2B5EF4-FFF2-40B4-BE49-F238E27FC236}">
                <a16:creationId xmlns:a16="http://schemas.microsoft.com/office/drawing/2014/main" id="{21CCF826-30DF-4D66-934D-4FAE44D26749}"/>
              </a:ext>
            </a:extLst>
          </p:cNvPr>
          <p:cNvCxnSpPr>
            <a:cxnSpLocks/>
          </p:cNvCxnSpPr>
          <p:nvPr/>
        </p:nvCxnSpPr>
        <p:spPr>
          <a:xfrm>
            <a:off x="8911006" y="770021"/>
            <a:ext cx="5819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AC2F203-29D0-4BF6-8C67-DA1BF1808F7B}"/>
              </a:ext>
            </a:extLst>
          </p:cNvPr>
          <p:cNvCxnSpPr>
            <a:cxnSpLocks/>
          </p:cNvCxnSpPr>
          <p:nvPr/>
        </p:nvCxnSpPr>
        <p:spPr>
          <a:xfrm>
            <a:off x="10242884" y="770021"/>
            <a:ext cx="5735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0900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8" name="Diagram 7">
            <a:extLst>
              <a:ext uri="{FF2B5EF4-FFF2-40B4-BE49-F238E27FC236}">
                <a16:creationId xmlns:a16="http://schemas.microsoft.com/office/drawing/2014/main" id="{4EAE0B7E-8FB8-4C4D-A762-957534F23461}"/>
              </a:ext>
            </a:extLst>
          </p:cNvPr>
          <p:cNvGraphicFramePr/>
          <p:nvPr>
            <p:extLst>
              <p:ext uri="{D42A27DB-BD31-4B8C-83A1-F6EECF244321}">
                <p14:modId xmlns:p14="http://schemas.microsoft.com/office/powerpoint/2010/main" val="3966450950"/>
              </p:ext>
            </p:extLst>
          </p:nvPr>
        </p:nvGraphicFramePr>
        <p:xfrm>
          <a:off x="411481" y="1124264"/>
          <a:ext cx="9777185" cy="1019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2">
            <a:extLst>
              <a:ext uri="{FF2B5EF4-FFF2-40B4-BE49-F238E27FC236}">
                <a16:creationId xmlns:a16="http://schemas.microsoft.com/office/drawing/2014/main" id="{5B6047CD-1B34-4C95-9780-3016F009B58A}"/>
              </a:ext>
            </a:extLst>
          </p:cNvPr>
          <p:cNvSpPr txBox="1">
            <a:spLocks noChangeArrowheads="1"/>
          </p:cNvSpPr>
          <p:nvPr/>
        </p:nvSpPr>
        <p:spPr bwMode="auto">
          <a:xfrm>
            <a:off x="2141900" y="396875"/>
            <a:ext cx="7908199"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2800" b="1" dirty="0">
                <a:latin typeface="Arial" panose="020B0604020202020204" pitchFamily="34" charset="0"/>
                <a:cs typeface="Arial" panose="020B0604020202020204" pitchFamily="34" charset="0"/>
              </a:rPr>
              <a:t>Identify: Expected high level benefits</a:t>
            </a:r>
          </a:p>
        </p:txBody>
      </p:sp>
      <p:sp>
        <p:nvSpPr>
          <p:cNvPr id="10" name="Content Placeholder 2">
            <a:extLst>
              <a:ext uri="{FF2B5EF4-FFF2-40B4-BE49-F238E27FC236}">
                <a16:creationId xmlns:a16="http://schemas.microsoft.com/office/drawing/2014/main" id="{38670F67-8D23-4851-A656-AF82F2841FD9}"/>
              </a:ext>
            </a:extLst>
          </p:cNvPr>
          <p:cNvSpPr txBox="1">
            <a:spLocks/>
          </p:cNvSpPr>
          <p:nvPr/>
        </p:nvSpPr>
        <p:spPr>
          <a:xfrm>
            <a:off x="411481" y="2232182"/>
            <a:ext cx="11369040" cy="42479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The </a:t>
            </a:r>
            <a:r>
              <a:rPr kumimoji="0" lang="en-GB" altLang="en-US"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Strategic Business Case </a:t>
            </a: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should contain the following information: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If the project is a regulatory or legal requirement and if it is what the main benefit will be, for example;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Risk reduction  – e.g. our network is more secure and use a risk score.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Risk avoidance – e.g. risk of system running out of support is eliminated and use a risk score.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Cost avoidance – e.g. fines will be avoided and included the value of possible fine.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If the project is not regulatory or legal requirement list the top six high level benefits that the project expects to deliver.  These should be quantified with a change term at the beginning – increased, reduced, faster etc.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Show how the project benefits link to the five year plan and the strategic objectives of the </a:t>
            </a:r>
            <a:r>
              <a:rPr lang="en-GB" altLang="en-US" sz="1600" dirty="0">
                <a:solidFill>
                  <a:sysClr val="windowText" lastClr="000000"/>
                </a:solidFill>
                <a:latin typeface="Arial" panose="020B0604020202020204" pitchFamily="34" charset="0"/>
                <a:cs typeface="Arial" panose="020B0604020202020204" pitchFamily="34" charset="0"/>
              </a:rPr>
              <a:t>University and measures of success.</a:t>
            </a: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Include an estimated range of the high level costs of the project.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2795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11" name="Diagram 10">
            <a:extLst>
              <a:ext uri="{FF2B5EF4-FFF2-40B4-BE49-F238E27FC236}">
                <a16:creationId xmlns:a16="http://schemas.microsoft.com/office/drawing/2014/main" id="{DA62046B-F5C2-4A5B-879E-0A96CD46887D}"/>
              </a:ext>
            </a:extLst>
          </p:cNvPr>
          <p:cNvGraphicFramePr/>
          <p:nvPr>
            <p:extLst>
              <p:ext uri="{D42A27DB-BD31-4B8C-83A1-F6EECF244321}">
                <p14:modId xmlns:p14="http://schemas.microsoft.com/office/powerpoint/2010/main" val="2777643822"/>
              </p:ext>
            </p:extLst>
          </p:nvPr>
        </p:nvGraphicFramePr>
        <p:xfrm>
          <a:off x="447332" y="1102775"/>
          <a:ext cx="10066431" cy="1019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ectangle 2">
            <a:extLst>
              <a:ext uri="{FF2B5EF4-FFF2-40B4-BE49-F238E27FC236}">
                <a16:creationId xmlns:a16="http://schemas.microsoft.com/office/drawing/2014/main" id="{69A3912A-09D5-45D8-82DA-FFA416FAA69F}"/>
              </a:ext>
            </a:extLst>
          </p:cNvPr>
          <p:cNvSpPr>
            <a:spLocks noGrp="1" noChangeArrowheads="1"/>
          </p:cNvSpPr>
          <p:nvPr>
            <p:ph type="title" idx="4294967295"/>
          </p:nvPr>
        </p:nvSpPr>
        <p:spPr bwMode="auto">
          <a:xfrm>
            <a:off x="2202109" y="369164"/>
            <a:ext cx="9118561" cy="48013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r>
              <a:rPr lang="en-GB" altLang="en-US" sz="2800" b="1" dirty="0">
                <a:latin typeface="Arial" panose="020B0604020202020204" pitchFamily="34" charset="0"/>
                <a:cs typeface="Arial" panose="020B0604020202020204" pitchFamily="34" charset="0"/>
              </a:rPr>
              <a:t>Validate: Analysis of benefits</a:t>
            </a:r>
          </a:p>
        </p:txBody>
      </p:sp>
      <p:sp>
        <p:nvSpPr>
          <p:cNvPr id="13" name="Content Placeholder 2">
            <a:extLst>
              <a:ext uri="{FF2B5EF4-FFF2-40B4-BE49-F238E27FC236}">
                <a16:creationId xmlns:a16="http://schemas.microsoft.com/office/drawing/2014/main" id="{83C53816-0F71-4D66-8196-12962A07791B}"/>
              </a:ext>
            </a:extLst>
          </p:cNvPr>
          <p:cNvSpPr txBox="1">
            <a:spLocks/>
          </p:cNvSpPr>
          <p:nvPr/>
        </p:nvSpPr>
        <p:spPr>
          <a:xfrm>
            <a:off x="569934" y="2220702"/>
            <a:ext cx="10898372" cy="43229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In order to validate the benefit information a Benefit</a:t>
            </a:r>
            <a:r>
              <a:rPr kumimoji="0" lang="en-GB" altLang="en-US"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 </a:t>
            </a: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Mapping</a:t>
            </a:r>
            <a:r>
              <a:rPr kumimoji="0" lang="en-GB" altLang="en-US"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 </a:t>
            </a: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workshop should be carried out during the Define stage.  This should be undertaken with stakeholders that are likely to be impacted by the project as well as those who have the capacity to make decisions e.g. sponsors and other senior executives. </a:t>
            </a: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An example Benefit Map is shown in Appendix D and an example pack to help deliver a mapping session can be found at Appendix E.</a:t>
            </a: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By getting sign-up at the early stage of the process there will be a common understanding of the project aims and what the likely benefits for stakeholders will be.   </a:t>
            </a: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The </a:t>
            </a:r>
            <a:r>
              <a:rPr kumimoji="0" lang="en-GB"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Benefit Log and Realisation Plan </a:t>
            </a: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should be populated with the information from the mapping session and then the information can be copied into the </a:t>
            </a:r>
            <a:r>
              <a:rPr kumimoji="0" lang="en-GB"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Outline Business Case </a:t>
            </a: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which</a:t>
            </a:r>
            <a:r>
              <a:rPr kumimoji="0" lang="en-GB"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 </a:t>
            </a: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should include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Updated and validated benefit descriptions and who will own them, this should also include any disbenefits that are identified.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The business changes and deliverables required to ensure the benefits are realised and,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altLang="en-US"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How these link to the objectives of the project, any programme or business objectives already specified and the overall university 5 year plan.</a:t>
            </a:r>
          </a:p>
        </p:txBody>
      </p:sp>
    </p:spTree>
    <p:extLst>
      <p:ext uri="{BB962C8B-B14F-4D97-AF65-F5344CB8AC3E}">
        <p14:creationId xmlns:p14="http://schemas.microsoft.com/office/powerpoint/2010/main" val="2092018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Diagram 8">
            <a:extLst>
              <a:ext uri="{FF2B5EF4-FFF2-40B4-BE49-F238E27FC236}">
                <a16:creationId xmlns:a16="http://schemas.microsoft.com/office/drawing/2014/main" id="{93D203E7-6A22-4F9B-BAEF-CF45A528FFB1}"/>
              </a:ext>
            </a:extLst>
          </p:cNvPr>
          <p:cNvGraphicFramePr/>
          <p:nvPr>
            <p:extLst>
              <p:ext uri="{D42A27DB-BD31-4B8C-83A1-F6EECF244321}">
                <p14:modId xmlns:p14="http://schemas.microsoft.com/office/powerpoint/2010/main" val="3522120713"/>
              </p:ext>
            </p:extLst>
          </p:nvPr>
        </p:nvGraphicFramePr>
        <p:xfrm>
          <a:off x="207339" y="1088762"/>
          <a:ext cx="9901330" cy="1019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2">
            <a:extLst>
              <a:ext uri="{FF2B5EF4-FFF2-40B4-BE49-F238E27FC236}">
                <a16:creationId xmlns:a16="http://schemas.microsoft.com/office/drawing/2014/main" id="{CB02C7A0-3C63-4BDD-9E8F-F5511064D302}"/>
              </a:ext>
            </a:extLst>
          </p:cNvPr>
          <p:cNvSpPr txBox="1">
            <a:spLocks noChangeArrowheads="1"/>
          </p:cNvSpPr>
          <p:nvPr/>
        </p:nvSpPr>
        <p:spPr bwMode="auto">
          <a:xfrm>
            <a:off x="2194380" y="383582"/>
            <a:ext cx="8699046"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Arial" panose="020B0604020202020204" pitchFamily="34" charset="0"/>
                <a:cs typeface="Arial" panose="020B0604020202020204" pitchFamily="34" charset="0"/>
              </a:rPr>
              <a:t>Refine: Update of Benefits Realisation Plan</a:t>
            </a:r>
            <a:endParaRPr lang="en-GB" altLang="en-US" sz="2800" b="1" dirty="0">
              <a:latin typeface="Arial" panose="020B0604020202020204" pitchFamily="34" charset="0"/>
              <a:cs typeface="Arial" panose="020B0604020202020204" pitchFamily="34" charset="0"/>
            </a:endParaRPr>
          </a:p>
        </p:txBody>
      </p:sp>
      <p:sp>
        <p:nvSpPr>
          <p:cNvPr id="14" name="Content Placeholder 2">
            <a:extLst>
              <a:ext uri="{FF2B5EF4-FFF2-40B4-BE49-F238E27FC236}">
                <a16:creationId xmlns:a16="http://schemas.microsoft.com/office/drawing/2014/main" id="{5819318B-338A-4D6E-B53D-096014467FBE}"/>
              </a:ext>
            </a:extLst>
          </p:cNvPr>
          <p:cNvSpPr txBox="1">
            <a:spLocks/>
          </p:cNvSpPr>
          <p:nvPr/>
        </p:nvSpPr>
        <p:spPr>
          <a:xfrm>
            <a:off x="330532" y="2266725"/>
            <a:ext cx="11323674" cy="2728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 further Benefit Mapping session should be held during Design and Plan in order provide clarity in the business around how benefits will be realised and to populate the Full Business Case with confirmed;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Benefits and the Business Changes required to deliver them.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Project Objectives and links to the University 5 year plan and Programme Objectives if appropriate.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Benefit owners, measures and data collection methods that will be used to show success and provide clarity on how the benefits will be realised.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This information should be updated in the </a:t>
            </a:r>
            <a:r>
              <a:rPr kumimoji="0" lang="en-GB"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Benefit Realisation Plan </a:t>
            </a: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and then copied into the relevant section of the </a:t>
            </a:r>
            <a:r>
              <a:rPr kumimoji="0" lang="en-GB" sz="1600" b="1" i="0" u="none" strike="noStrike" kern="120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Full Business Case </a:t>
            </a: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example below.</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2B67DD56-D526-49B5-8472-F891DEF1E109}"/>
              </a:ext>
            </a:extLst>
          </p:cNvPr>
          <p:cNvPicPr>
            <a:picLocks noChangeAspect="1"/>
          </p:cNvPicPr>
          <p:nvPr/>
        </p:nvPicPr>
        <p:blipFill>
          <a:blip r:embed="rId7"/>
          <a:stretch>
            <a:fillRect/>
          </a:stretch>
        </p:blipFill>
        <p:spPr>
          <a:xfrm>
            <a:off x="207339" y="5161453"/>
            <a:ext cx="11777321" cy="1247752"/>
          </a:xfrm>
          <a:prstGeom prst="rect">
            <a:avLst/>
          </a:prstGeom>
        </p:spPr>
      </p:pic>
    </p:spTree>
    <p:extLst>
      <p:ext uri="{BB962C8B-B14F-4D97-AF65-F5344CB8AC3E}">
        <p14:creationId xmlns:p14="http://schemas.microsoft.com/office/powerpoint/2010/main" val="3866876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Diagram 8">
            <a:extLst>
              <a:ext uri="{FF2B5EF4-FFF2-40B4-BE49-F238E27FC236}">
                <a16:creationId xmlns:a16="http://schemas.microsoft.com/office/drawing/2014/main" id="{93D203E7-6A22-4F9B-BAEF-CF45A528FFB1}"/>
              </a:ext>
            </a:extLst>
          </p:cNvPr>
          <p:cNvGraphicFramePr/>
          <p:nvPr>
            <p:extLst>
              <p:ext uri="{D42A27DB-BD31-4B8C-83A1-F6EECF244321}">
                <p14:modId xmlns:p14="http://schemas.microsoft.com/office/powerpoint/2010/main" val="1833912874"/>
              </p:ext>
            </p:extLst>
          </p:nvPr>
        </p:nvGraphicFramePr>
        <p:xfrm>
          <a:off x="207339" y="922508"/>
          <a:ext cx="9901330" cy="1019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2">
            <a:extLst>
              <a:ext uri="{FF2B5EF4-FFF2-40B4-BE49-F238E27FC236}">
                <a16:creationId xmlns:a16="http://schemas.microsoft.com/office/drawing/2014/main" id="{CB02C7A0-3C63-4BDD-9E8F-F5511064D302}"/>
              </a:ext>
            </a:extLst>
          </p:cNvPr>
          <p:cNvSpPr txBox="1">
            <a:spLocks noChangeArrowheads="1"/>
          </p:cNvSpPr>
          <p:nvPr/>
        </p:nvSpPr>
        <p:spPr bwMode="auto">
          <a:xfrm>
            <a:off x="1920241" y="383582"/>
            <a:ext cx="10064420"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800" b="1" dirty="0">
                <a:solidFill>
                  <a:prstClr val="black"/>
                </a:solidFill>
                <a:latin typeface="Arial" panose="020B0604020202020204" pitchFamily="34" charset="0"/>
                <a:cs typeface="Arial" panose="020B0604020202020204" pitchFamily="34" charset="0"/>
              </a:rPr>
              <a:t>Finalise</a:t>
            </a: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a:t>
            </a:r>
            <a:r>
              <a:rPr lang="en-GB" sz="2800" b="1" dirty="0">
                <a:solidFill>
                  <a:prstClr val="black"/>
                </a:solidFill>
                <a:latin typeface="Arial" panose="020B0604020202020204" pitchFamily="34" charset="0"/>
                <a:cs typeface="Arial" panose="020B0604020202020204" pitchFamily="34" charset="0"/>
              </a:rPr>
              <a:t>Agree</a:t>
            </a: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the measures and data collection methods</a:t>
            </a:r>
            <a:endParaRPr kumimoji="0" lang="en-GB" alt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14" name="Content Placeholder 2">
            <a:extLst>
              <a:ext uri="{FF2B5EF4-FFF2-40B4-BE49-F238E27FC236}">
                <a16:creationId xmlns:a16="http://schemas.microsoft.com/office/drawing/2014/main" id="{5819318B-338A-4D6E-B53D-096014467FBE}"/>
              </a:ext>
            </a:extLst>
          </p:cNvPr>
          <p:cNvSpPr txBox="1">
            <a:spLocks/>
          </p:cNvSpPr>
          <p:nvPr/>
        </p:nvSpPr>
        <p:spPr>
          <a:xfrm>
            <a:off x="155836" y="1971807"/>
            <a:ext cx="11880327" cy="3445046"/>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400"/>
              </a:spcBef>
              <a:spcAft>
                <a:spcPts val="400"/>
              </a:spcAft>
              <a:buNone/>
              <a:defRPr/>
            </a:pPr>
            <a:r>
              <a:rPr lang="en-GB" sz="1400" dirty="0">
                <a:solidFill>
                  <a:sysClr val="windowText" lastClr="000000"/>
                </a:solidFill>
                <a:latin typeface="Arial" panose="020B0604020202020204" pitchFamily="34" charset="0"/>
                <a:cs typeface="Arial" panose="020B0604020202020204" pitchFamily="34" charset="0"/>
              </a:rPr>
              <a:t>In Design and Plan </a:t>
            </a: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appropriate</a:t>
            </a:r>
            <a:r>
              <a:rPr lang="en-GB" sz="1400" dirty="0">
                <a:solidFill>
                  <a:sysClr val="windowText" lastClr="000000"/>
                </a:solidFill>
                <a:latin typeface="Arial" panose="020B0604020202020204" pitchFamily="34" charset="0"/>
                <a:cs typeface="Arial" panose="020B0604020202020204" pitchFamily="34" charset="0"/>
              </a:rPr>
              <a:t> measures</a:t>
            </a: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 and data collection methods should be a</a:t>
            </a:r>
            <a:r>
              <a:rPr lang="en-GB" sz="1400" dirty="0">
                <a:solidFill>
                  <a:sysClr val="windowText" lastClr="000000"/>
                </a:solidFill>
                <a:latin typeface="Arial" panose="020B0604020202020204" pitchFamily="34" charset="0"/>
                <a:cs typeface="Arial" panose="020B0604020202020204" pitchFamily="34" charset="0"/>
              </a:rPr>
              <a:t>greed and finalised with </a:t>
            </a: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Benefit Owners and the Sponsor to show project success and provide clarity on how the benefits will be realised.  This will help </a:t>
            </a:r>
            <a:r>
              <a:rPr lang="en-GB" sz="1400" dirty="0">
                <a:solidFill>
                  <a:sysClr val="windowText" lastClr="000000"/>
                </a:solidFill>
                <a:latin typeface="Arial" panose="020B0604020202020204" pitchFamily="34" charset="0"/>
                <a:cs typeface="Arial" panose="020B0604020202020204" pitchFamily="34" charset="0"/>
              </a:rPr>
              <a:t>to: </a:t>
            </a:r>
          </a:p>
          <a:p>
            <a:pPr>
              <a:spcBef>
                <a:spcPts val="400"/>
              </a:spcBef>
              <a:spcAft>
                <a:spcPts val="400"/>
              </a:spcAf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Communicate what is regarded as important and contributes to an understanding of what constitutes success.</a:t>
            </a:r>
          </a:p>
          <a:p>
            <a:pPr>
              <a:spcBef>
                <a:spcPts val="400"/>
              </a:spcBef>
              <a:spcAft>
                <a:spcPts val="400"/>
              </a:spcAf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Provide a basis for tracking and managing benefit realisation</a:t>
            </a:r>
          </a:p>
          <a:p>
            <a:pPr>
              <a:spcBef>
                <a:spcPts val="400"/>
              </a:spcBef>
              <a:spcAft>
                <a:spcPts val="400"/>
              </a:spcAf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Provide a basis for accountability and ensure that benefits claimed are reasonable and plans are put in place for realisation.</a:t>
            </a:r>
          </a:p>
          <a:p>
            <a:pPr marL="0" marR="0" lvl="0" indent="0" algn="l" defTabSz="914400" rtl="0" eaLnBrk="1" fontAlgn="auto" latinLnBrk="0" hangingPunct="1">
              <a:lnSpc>
                <a:spcPct val="90000"/>
              </a:lnSpc>
              <a:spcBef>
                <a:spcPts val="400"/>
              </a:spcBef>
              <a:spcAft>
                <a:spcPts val="400"/>
              </a:spcAft>
              <a:buClrTx/>
              <a:buSzTx/>
              <a:buFont typeface="Arial" panose="020B0604020202020204" pitchFamily="34" charset="0"/>
              <a:buNone/>
              <a:tabLst/>
              <a:defRPr/>
            </a:pPr>
            <a:endParaRPr lang="en-GB" sz="1400" dirty="0">
              <a:solidFill>
                <a:sysClr val="windowText" lastClr="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400"/>
              </a:spcBef>
              <a:spcAft>
                <a:spcPts val="400"/>
              </a:spcAft>
              <a:buClrTx/>
              <a:buSzTx/>
              <a:buFont typeface="Arial" panose="020B0604020202020204" pitchFamily="34" charset="0"/>
              <a:buNone/>
              <a:tabLst/>
              <a:defRPr/>
            </a:pPr>
            <a:r>
              <a:rPr lang="en-GB" sz="1400" dirty="0">
                <a:solidFill>
                  <a:sysClr val="windowText" lastClr="000000"/>
                </a:solidFill>
                <a:latin typeface="Arial" panose="020B0604020202020204" pitchFamily="34" charset="0"/>
                <a:cs typeface="Arial" panose="020B0604020202020204" pitchFamily="34" charset="0"/>
              </a:rPr>
              <a:t>Good measures should be:</a:t>
            </a:r>
          </a:p>
          <a:p>
            <a:pPr>
              <a:spcBef>
                <a:spcPts val="400"/>
              </a:spcBef>
              <a:spcAft>
                <a:spcPts val="400"/>
              </a:spcAft>
              <a:defRPr/>
            </a:pPr>
            <a:r>
              <a:rPr lang="en-GB" sz="1400" dirty="0">
                <a:solidFill>
                  <a:sysClr val="windowText" lastClr="000000"/>
                </a:solidFill>
                <a:latin typeface="Arial" panose="020B0604020202020204" pitchFamily="34" charset="0"/>
                <a:cs typeface="Arial" panose="020B0604020202020204" pitchFamily="34" charset="0"/>
              </a:rPr>
              <a:t>Efficient: Make use of data available form the current performance management system where possible.</a:t>
            </a:r>
          </a:p>
          <a:p>
            <a:pPr>
              <a:spcBef>
                <a:spcPts val="400"/>
              </a:spcBef>
              <a:spcAft>
                <a:spcPts val="400"/>
              </a:spcAft>
              <a:defRPr/>
            </a:pPr>
            <a:r>
              <a:rPr lang="en-GB" sz="1400" dirty="0">
                <a:solidFill>
                  <a:sysClr val="windowText" lastClr="000000"/>
                </a:solidFill>
                <a:latin typeface="Arial" panose="020B0604020202020204" pitchFamily="34" charset="0"/>
                <a:cs typeface="Arial" panose="020B0604020202020204" pitchFamily="34" charset="0"/>
              </a:rPr>
              <a:t>Effective: Avoid negative unintended consequences, drive the right behaviour and be reliable</a:t>
            </a:r>
          </a:p>
          <a:p>
            <a:pPr>
              <a:spcBef>
                <a:spcPts val="400"/>
              </a:spcBef>
              <a:spcAft>
                <a:spcPts val="400"/>
              </a:spcAft>
              <a:defRPr/>
            </a:pPr>
            <a:r>
              <a:rPr lang="en-GB" sz="1400" dirty="0">
                <a:solidFill>
                  <a:sysClr val="windowText" lastClr="000000"/>
                </a:solidFill>
                <a:latin typeface="Arial" panose="020B0604020202020204" pitchFamily="34" charset="0"/>
                <a:cs typeface="Arial" panose="020B0604020202020204" pitchFamily="34" charset="0"/>
              </a:rPr>
              <a:t>Sufficient: Measures should  provide sufficient assurance that the key underlying benefits have been realised.</a:t>
            </a:r>
          </a:p>
          <a:p>
            <a:pPr marL="0" marR="0" lvl="0" indent="0" algn="l" defTabSz="914400" rtl="0" eaLnBrk="1" fontAlgn="auto" latinLnBrk="0" hangingPunct="1">
              <a:lnSpc>
                <a:spcPct val="90000"/>
              </a:lnSpc>
              <a:spcBef>
                <a:spcPts val="400"/>
              </a:spcBef>
              <a:spcAft>
                <a:spcPts val="400"/>
              </a:spcAft>
              <a:buClrTx/>
              <a:buSzTx/>
              <a:buFont typeface="Arial" panose="020B0604020202020204" pitchFamily="34" charset="0"/>
              <a:buNone/>
              <a:tabLst/>
              <a:defRPr/>
            </a:pPr>
            <a:endParaRPr lang="en-GB" sz="1400" dirty="0">
              <a:solidFill>
                <a:sysClr val="windowText" lastClr="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400"/>
              </a:spcBef>
              <a:spcAft>
                <a:spcPts val="400"/>
              </a:spcAft>
              <a:buClrTx/>
              <a:buSzTx/>
              <a:buFont typeface="Arial" panose="020B0604020202020204" pitchFamily="34" charset="0"/>
              <a:buNone/>
              <a:tabLst/>
              <a:defRPr/>
            </a:pPr>
            <a:r>
              <a:rPr lang="en-GB" sz="1400" dirty="0">
                <a:solidFill>
                  <a:sysClr val="windowText" lastClr="000000"/>
                </a:solidFill>
                <a:latin typeface="Arial" panose="020B0604020202020204" pitchFamily="34" charset="0"/>
                <a:cs typeface="Arial" panose="020B0604020202020204" pitchFamily="34" charset="0"/>
              </a:rPr>
              <a:t>These measures should then link through to the organisations strategic goals.</a:t>
            </a:r>
            <a:endPar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9183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Diagram 8">
            <a:extLst>
              <a:ext uri="{FF2B5EF4-FFF2-40B4-BE49-F238E27FC236}">
                <a16:creationId xmlns:a16="http://schemas.microsoft.com/office/drawing/2014/main" id="{93D203E7-6A22-4F9B-BAEF-CF45A528FFB1}"/>
              </a:ext>
            </a:extLst>
          </p:cNvPr>
          <p:cNvGraphicFramePr/>
          <p:nvPr>
            <p:extLst>
              <p:ext uri="{D42A27DB-BD31-4B8C-83A1-F6EECF244321}">
                <p14:modId xmlns:p14="http://schemas.microsoft.com/office/powerpoint/2010/main" val="2331993313"/>
              </p:ext>
            </p:extLst>
          </p:nvPr>
        </p:nvGraphicFramePr>
        <p:xfrm>
          <a:off x="506640" y="1201843"/>
          <a:ext cx="9901330" cy="10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2">
            <a:extLst>
              <a:ext uri="{FF2B5EF4-FFF2-40B4-BE49-F238E27FC236}">
                <a16:creationId xmlns:a16="http://schemas.microsoft.com/office/drawing/2014/main" id="{CB02C7A0-3C63-4BDD-9E8F-F5511064D302}"/>
              </a:ext>
            </a:extLst>
          </p:cNvPr>
          <p:cNvSpPr txBox="1">
            <a:spLocks noChangeArrowheads="1"/>
          </p:cNvSpPr>
          <p:nvPr/>
        </p:nvSpPr>
        <p:spPr bwMode="auto">
          <a:xfrm>
            <a:off x="2337254" y="382194"/>
            <a:ext cx="8699046"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Arial" panose="020B0604020202020204" pitchFamily="34" charset="0"/>
                <a:cs typeface="Arial" panose="020B0604020202020204" pitchFamily="34" charset="0"/>
              </a:rPr>
              <a:t>Baseline: Plan for benefit realisation</a:t>
            </a:r>
            <a:endParaRPr lang="en-GB" altLang="en-US" sz="2800" b="1" dirty="0">
              <a:latin typeface="Arial" panose="020B0604020202020204" pitchFamily="34" charset="0"/>
              <a:cs typeface="Arial" panose="020B0604020202020204" pitchFamily="34" charset="0"/>
            </a:endParaRPr>
          </a:p>
        </p:txBody>
      </p:sp>
      <p:sp>
        <p:nvSpPr>
          <p:cNvPr id="11" name="Content Placeholder 2">
            <a:extLst>
              <a:ext uri="{FF2B5EF4-FFF2-40B4-BE49-F238E27FC236}">
                <a16:creationId xmlns:a16="http://schemas.microsoft.com/office/drawing/2014/main" id="{9C6374FE-FF85-40F4-BF55-DD8DAD2567EE}"/>
              </a:ext>
            </a:extLst>
          </p:cNvPr>
          <p:cNvSpPr txBox="1">
            <a:spLocks/>
          </p:cNvSpPr>
          <p:nvPr/>
        </p:nvSpPr>
        <p:spPr>
          <a:xfrm>
            <a:off x="506640" y="2739448"/>
            <a:ext cx="10515600" cy="19716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Ensure that deliverables are fit for purpose and can be integrated into the business area.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Plan for benefit realisation and engage with benefit owners in order to ensure benefits are achievable.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Take baselines in preparation for data collection and benefit realisation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Include any emergent benefits and measures in the benefit map and update the benefit realisation plan.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Build expected benefit realisation into financial forecasts, resource plans, performance targets, operational and strategic plans.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4503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Rectangle 2">
            <a:extLst>
              <a:ext uri="{FF2B5EF4-FFF2-40B4-BE49-F238E27FC236}">
                <a16:creationId xmlns:a16="http://schemas.microsoft.com/office/drawing/2014/main" id="{CB02C7A0-3C63-4BDD-9E8F-F5511064D302}"/>
              </a:ext>
            </a:extLst>
          </p:cNvPr>
          <p:cNvSpPr txBox="1">
            <a:spLocks noChangeArrowheads="1"/>
          </p:cNvSpPr>
          <p:nvPr/>
        </p:nvSpPr>
        <p:spPr bwMode="auto">
          <a:xfrm>
            <a:off x="2130879" y="339493"/>
            <a:ext cx="8699046"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Arial" panose="020B0604020202020204" pitchFamily="34" charset="0"/>
                <a:cs typeface="Arial" panose="020B0604020202020204" pitchFamily="34" charset="0"/>
              </a:rPr>
              <a:t>Closure: Closure report and Gateway</a:t>
            </a:r>
            <a:endParaRPr lang="en-GB" altLang="en-US" sz="2800" b="1" dirty="0">
              <a:latin typeface="Arial" panose="020B0604020202020204" pitchFamily="34" charset="0"/>
              <a:cs typeface="Arial" panose="020B0604020202020204" pitchFamily="34" charset="0"/>
            </a:endParaRPr>
          </a:p>
        </p:txBody>
      </p:sp>
      <p:graphicFrame>
        <p:nvGraphicFramePr>
          <p:cNvPr id="8" name="Diagram 7">
            <a:extLst>
              <a:ext uri="{FF2B5EF4-FFF2-40B4-BE49-F238E27FC236}">
                <a16:creationId xmlns:a16="http://schemas.microsoft.com/office/drawing/2014/main" id="{FAFFCC75-442D-41C7-A42A-4DBF5779D1C8}"/>
              </a:ext>
            </a:extLst>
          </p:cNvPr>
          <p:cNvGraphicFramePr/>
          <p:nvPr>
            <p:extLst>
              <p:ext uri="{D42A27DB-BD31-4B8C-83A1-F6EECF244321}">
                <p14:modId xmlns:p14="http://schemas.microsoft.com/office/powerpoint/2010/main" val="3280127897"/>
              </p:ext>
            </p:extLst>
          </p:nvPr>
        </p:nvGraphicFramePr>
        <p:xfrm>
          <a:off x="516680" y="1068295"/>
          <a:ext cx="9637485" cy="1082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00A08927-B92B-48CC-8749-05854CC3FBF2}"/>
              </a:ext>
            </a:extLst>
          </p:cNvPr>
          <p:cNvSpPr txBox="1"/>
          <p:nvPr/>
        </p:nvSpPr>
        <p:spPr>
          <a:xfrm>
            <a:off x="516680" y="2195137"/>
            <a:ext cx="11068050" cy="4190763"/>
          </a:xfrm>
          <a:prstGeom prst="rect">
            <a:avLst/>
          </a:prstGeom>
          <a:noFill/>
        </p:spPr>
        <p:txBody>
          <a:bodyPr wrap="square" rtlCol="0">
            <a:spAutoFit/>
          </a:bodyPr>
          <a:lstStyle/>
          <a:p>
            <a:pPr>
              <a:lnSpc>
                <a:spcPct val="107000"/>
              </a:lnSpc>
              <a:spcBef>
                <a:spcPts val="300"/>
              </a:spcBef>
              <a:spcAft>
                <a:spcPts val="300"/>
              </a:spcAft>
            </a:pPr>
            <a:r>
              <a:rPr lang="en-GB" sz="1600" dirty="0">
                <a:solidFill>
                  <a:prstClr val="black"/>
                </a:solidFill>
                <a:latin typeface="Arial" panose="020B0604020202020204" pitchFamily="34" charset="0"/>
                <a:ea typeface="Calibri" panose="020F0502020204030204" pitchFamily="34" charset="0"/>
              </a:rPr>
              <a:t>Use the Project Closure Report and the Gateway to show;</a:t>
            </a:r>
          </a:p>
          <a:p>
            <a:pPr marL="342900" indent="-342900">
              <a:lnSpc>
                <a:spcPct val="107000"/>
              </a:lnSpc>
              <a:spcBef>
                <a:spcPts val="300"/>
              </a:spcBef>
              <a:spcAft>
                <a:spcPts val="300"/>
              </a:spcAft>
              <a:buFont typeface="Symbol" panose="05050102010706020507" pitchFamily="18" charset="2"/>
              <a:buChar char=""/>
            </a:pPr>
            <a:r>
              <a:rPr lang="en-GB" sz="1600" dirty="0">
                <a:solidFill>
                  <a:prstClr val="black"/>
                </a:solidFill>
                <a:latin typeface="Arial" panose="020B0604020202020204" pitchFamily="34" charset="0"/>
                <a:ea typeface="Calibri" panose="020F0502020204030204" pitchFamily="34" charset="0"/>
              </a:rPr>
              <a:t>Which benefits will be achieved pre and post-closure and what the overall expected benefits will be, see table below which can be copied over from the benefit toolkit.</a:t>
            </a:r>
          </a:p>
          <a:p>
            <a:pPr marL="342900" indent="-342900">
              <a:lnSpc>
                <a:spcPct val="107000"/>
              </a:lnSpc>
              <a:spcBef>
                <a:spcPts val="300"/>
              </a:spcBef>
              <a:spcAft>
                <a:spcPts val="300"/>
              </a:spcAft>
              <a:buFont typeface="Symbol" panose="05050102010706020507" pitchFamily="18" charset="2"/>
              <a:buChar char=""/>
            </a:pPr>
            <a:endParaRPr lang="en-GB" sz="1600" dirty="0">
              <a:solidFill>
                <a:prstClr val="black"/>
              </a:solidFill>
              <a:latin typeface="Arial" panose="020B0604020202020204" pitchFamily="34" charset="0"/>
              <a:ea typeface="Calibri" panose="020F0502020204030204" pitchFamily="34" charset="0"/>
            </a:endParaRPr>
          </a:p>
          <a:p>
            <a:pPr marL="342900" indent="-342900">
              <a:lnSpc>
                <a:spcPct val="107000"/>
              </a:lnSpc>
              <a:spcBef>
                <a:spcPts val="300"/>
              </a:spcBef>
              <a:spcAft>
                <a:spcPts val="300"/>
              </a:spcAft>
              <a:buFont typeface="Symbol" panose="05050102010706020507" pitchFamily="18" charset="2"/>
              <a:buChar char=""/>
            </a:pPr>
            <a:endParaRPr lang="en-GB" sz="1600" dirty="0">
              <a:solidFill>
                <a:prstClr val="black"/>
              </a:solidFill>
              <a:latin typeface="Arial" panose="020B0604020202020204" pitchFamily="34" charset="0"/>
              <a:ea typeface="Calibri" panose="020F0502020204030204" pitchFamily="34" charset="0"/>
            </a:endParaRPr>
          </a:p>
          <a:p>
            <a:pPr marL="342900" indent="-342900">
              <a:lnSpc>
                <a:spcPct val="107000"/>
              </a:lnSpc>
              <a:spcBef>
                <a:spcPts val="300"/>
              </a:spcBef>
              <a:spcAft>
                <a:spcPts val="300"/>
              </a:spcAft>
              <a:buFont typeface="Symbol" panose="05050102010706020507" pitchFamily="18" charset="2"/>
              <a:buChar char=""/>
            </a:pPr>
            <a:endParaRPr lang="en-GB" sz="1600" dirty="0">
              <a:solidFill>
                <a:prstClr val="black"/>
              </a:solidFill>
              <a:latin typeface="Arial" panose="020B0604020202020204" pitchFamily="34" charset="0"/>
              <a:ea typeface="Calibri" panose="020F0502020204030204" pitchFamily="34" charset="0"/>
            </a:endParaRPr>
          </a:p>
          <a:p>
            <a:pPr>
              <a:lnSpc>
                <a:spcPct val="107000"/>
              </a:lnSpc>
              <a:spcBef>
                <a:spcPts val="300"/>
              </a:spcBef>
              <a:spcAft>
                <a:spcPts val="300"/>
              </a:spcAft>
            </a:pPr>
            <a:endParaRPr lang="en-GB" sz="1600" dirty="0">
              <a:solidFill>
                <a:prstClr val="black"/>
              </a:solidFill>
              <a:latin typeface="Arial" panose="020B0604020202020204" pitchFamily="34" charset="0"/>
              <a:ea typeface="Calibri" panose="020F0502020204030204" pitchFamily="34" charset="0"/>
            </a:endParaRPr>
          </a:p>
          <a:p>
            <a:pPr marL="342900" indent="-342900">
              <a:lnSpc>
                <a:spcPct val="107000"/>
              </a:lnSpc>
              <a:spcBef>
                <a:spcPts val="300"/>
              </a:spcBef>
              <a:spcAft>
                <a:spcPts val="300"/>
              </a:spcAft>
              <a:buFont typeface="Symbol" panose="05050102010706020507" pitchFamily="18" charset="2"/>
              <a:buChar char=""/>
            </a:pPr>
            <a:r>
              <a:rPr lang="en-GB" sz="1600" dirty="0">
                <a:solidFill>
                  <a:prstClr val="black"/>
                </a:solidFill>
                <a:latin typeface="Arial" panose="020B0604020202020204" pitchFamily="34" charset="0"/>
                <a:ea typeface="Calibri" panose="020F0502020204030204" pitchFamily="34" charset="0"/>
              </a:rPr>
              <a:t>If there are any deviations from the approved Business Case with the reason, refer to Change Requests for the detail as to why this has happened.</a:t>
            </a:r>
          </a:p>
          <a:p>
            <a:pPr marL="342900" indent="-342900">
              <a:lnSpc>
                <a:spcPct val="107000"/>
              </a:lnSpc>
              <a:spcBef>
                <a:spcPts val="300"/>
              </a:spcBef>
              <a:spcAft>
                <a:spcPts val="300"/>
              </a:spcAft>
              <a:buFont typeface="Symbol" panose="05050102010706020507" pitchFamily="18" charset="2"/>
              <a:buChar char=""/>
            </a:pPr>
            <a:r>
              <a:rPr lang="en-GB" sz="1600" dirty="0">
                <a:solidFill>
                  <a:prstClr val="black"/>
                </a:solidFill>
                <a:latin typeface="Arial" panose="020B0604020202020204" pitchFamily="34" charset="0"/>
                <a:ea typeface="Calibri" panose="020F0502020204030204" pitchFamily="34" charset="0"/>
              </a:rPr>
              <a:t>If there any emergent benefits to be delivered that were not previously identified</a:t>
            </a:r>
          </a:p>
          <a:p>
            <a:pPr marL="342900" indent="-342900">
              <a:lnSpc>
                <a:spcPct val="107000"/>
              </a:lnSpc>
              <a:spcBef>
                <a:spcPts val="300"/>
              </a:spcBef>
              <a:spcAft>
                <a:spcPts val="300"/>
              </a:spcAft>
              <a:buFont typeface="Symbol" panose="05050102010706020507" pitchFamily="18" charset="2"/>
              <a:buChar char=""/>
            </a:pPr>
            <a:r>
              <a:rPr lang="en-GB" sz="1600" dirty="0">
                <a:solidFill>
                  <a:prstClr val="black"/>
                </a:solidFill>
                <a:latin typeface="Arial" panose="020B0604020202020204" pitchFamily="34" charset="0"/>
                <a:ea typeface="Calibri" panose="020F0502020204030204" pitchFamily="34" charset="0"/>
              </a:rPr>
              <a:t>Timescales and frequency of reporting </a:t>
            </a:r>
          </a:p>
          <a:p>
            <a:pPr marL="342900" indent="-342900">
              <a:lnSpc>
                <a:spcPct val="107000"/>
              </a:lnSpc>
              <a:spcBef>
                <a:spcPts val="300"/>
              </a:spcBef>
              <a:spcAft>
                <a:spcPts val="300"/>
              </a:spcAft>
              <a:buFont typeface="Symbol" panose="05050102010706020507" pitchFamily="18" charset="2"/>
              <a:buChar char=""/>
            </a:pPr>
            <a:r>
              <a:rPr lang="en-GB" sz="1600" dirty="0">
                <a:solidFill>
                  <a:prstClr val="black"/>
                </a:solidFill>
                <a:latin typeface="Arial" panose="020B0604020202020204" pitchFamily="34" charset="0"/>
              </a:rPr>
              <a:t>Include the plan for the Post Implementation Review in the Project Closure report, and specify when it should be held and who should be involved</a:t>
            </a:r>
          </a:p>
        </p:txBody>
      </p:sp>
      <p:pic>
        <p:nvPicPr>
          <p:cNvPr id="13" name="Picture 12">
            <a:extLst>
              <a:ext uri="{FF2B5EF4-FFF2-40B4-BE49-F238E27FC236}">
                <a16:creationId xmlns:a16="http://schemas.microsoft.com/office/drawing/2014/main" id="{32087DAD-9A5C-4359-860F-720807A83BFB}"/>
              </a:ext>
            </a:extLst>
          </p:cNvPr>
          <p:cNvPicPr>
            <a:picLocks noChangeAspect="1"/>
          </p:cNvPicPr>
          <p:nvPr/>
        </p:nvPicPr>
        <p:blipFill>
          <a:blip r:embed="rId7"/>
          <a:stretch>
            <a:fillRect/>
          </a:stretch>
        </p:blipFill>
        <p:spPr>
          <a:xfrm>
            <a:off x="248092" y="3267075"/>
            <a:ext cx="11695815" cy="1181100"/>
          </a:xfrm>
          <a:prstGeom prst="rect">
            <a:avLst/>
          </a:prstGeom>
        </p:spPr>
      </p:pic>
    </p:spTree>
    <p:extLst>
      <p:ext uri="{BB962C8B-B14F-4D97-AF65-F5344CB8AC3E}">
        <p14:creationId xmlns:p14="http://schemas.microsoft.com/office/powerpoint/2010/main" val="441596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Rectangle 2">
            <a:extLst>
              <a:ext uri="{FF2B5EF4-FFF2-40B4-BE49-F238E27FC236}">
                <a16:creationId xmlns:a16="http://schemas.microsoft.com/office/drawing/2014/main" id="{CB02C7A0-3C63-4BDD-9E8F-F5511064D302}"/>
              </a:ext>
            </a:extLst>
          </p:cNvPr>
          <p:cNvSpPr txBox="1">
            <a:spLocks noChangeArrowheads="1"/>
          </p:cNvSpPr>
          <p:nvPr/>
        </p:nvSpPr>
        <p:spPr bwMode="auto">
          <a:xfrm>
            <a:off x="1972129" y="387286"/>
            <a:ext cx="8699046"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Arial" panose="020B0604020202020204" pitchFamily="34" charset="0"/>
                <a:cs typeface="Arial" panose="020B0604020202020204" pitchFamily="34" charset="0"/>
              </a:rPr>
              <a:t>Track and Report: Benefit Dashboard</a:t>
            </a:r>
            <a:endParaRPr lang="en-GB" altLang="en-US" sz="2800" b="1" dirty="0">
              <a:latin typeface="Arial" panose="020B0604020202020204" pitchFamily="34" charset="0"/>
              <a:cs typeface="Arial" panose="020B0604020202020204" pitchFamily="34" charset="0"/>
            </a:endParaRPr>
          </a:p>
        </p:txBody>
      </p:sp>
      <p:graphicFrame>
        <p:nvGraphicFramePr>
          <p:cNvPr id="8" name="Diagram 7">
            <a:extLst>
              <a:ext uri="{FF2B5EF4-FFF2-40B4-BE49-F238E27FC236}">
                <a16:creationId xmlns:a16="http://schemas.microsoft.com/office/drawing/2014/main" id="{FAFFCC75-442D-41C7-A42A-4DBF5779D1C8}"/>
              </a:ext>
            </a:extLst>
          </p:cNvPr>
          <p:cNvGraphicFramePr/>
          <p:nvPr>
            <p:extLst>
              <p:ext uri="{D42A27DB-BD31-4B8C-83A1-F6EECF244321}">
                <p14:modId xmlns:p14="http://schemas.microsoft.com/office/powerpoint/2010/main" val="2184224651"/>
              </p:ext>
            </p:extLst>
          </p:nvPr>
        </p:nvGraphicFramePr>
        <p:xfrm>
          <a:off x="502620" y="1007282"/>
          <a:ext cx="9637485" cy="1082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BE08BBF4-9331-4778-BF8F-645B1ECE6ADC}"/>
              </a:ext>
            </a:extLst>
          </p:cNvPr>
          <p:cNvSpPr txBox="1"/>
          <p:nvPr/>
        </p:nvSpPr>
        <p:spPr>
          <a:xfrm>
            <a:off x="405586" y="2130301"/>
            <a:ext cx="11410919" cy="181588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Benefit realisation should be monitored and recorded in the Benefit Log by the Project Manager after go live and during the warranty period and then by the Benefit Owner after closure for the amount of time specified in both the log and the closure report.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Benefit owners should ensure processes are embedded into BAU </a:t>
            </a:r>
            <a:r>
              <a:rPr kumimoji="0" lang="en-GB" sz="1600" b="0" i="0" u="none" strike="noStrike" kern="0" cap="none" spc="0" normalizeH="0" baseline="0" noProof="0">
                <a:ln>
                  <a:noFill/>
                </a:ln>
                <a:solidFill>
                  <a:prstClr val="black"/>
                </a:solidFill>
                <a:effectLst/>
                <a:uLnTx/>
                <a:uFillTx/>
                <a:latin typeface="Arial" panose="020B0604020202020204" pitchFamily="34" charset="0"/>
                <a:cs typeface="Arial" panose="020B0604020202020204" pitchFamily="34" charset="0"/>
              </a:rPr>
              <a:t>and then track </a:t>
            </a:r>
            <a:r>
              <a:rPr kumimoji="0" lang="en-GB"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benefits in the log and report at agreed intervals to the PMO in order to consolidate at portfolio level.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 table similar to the one below can be used to report the progress of benefit realisation, any risks and any mitigation that needs to be put in place in order to get benefit realisation back on track to SLT and into PMO.  </a:t>
            </a:r>
          </a:p>
        </p:txBody>
      </p:sp>
      <p:graphicFrame>
        <p:nvGraphicFramePr>
          <p:cNvPr id="11" name="Table 4">
            <a:extLst>
              <a:ext uri="{FF2B5EF4-FFF2-40B4-BE49-F238E27FC236}">
                <a16:creationId xmlns:a16="http://schemas.microsoft.com/office/drawing/2014/main" id="{3D013ED2-1519-4BB3-AFFF-704B5F58FFDC}"/>
              </a:ext>
            </a:extLst>
          </p:cNvPr>
          <p:cNvGraphicFramePr>
            <a:graphicFrameLocks noGrp="1"/>
          </p:cNvGraphicFramePr>
          <p:nvPr>
            <p:extLst>
              <p:ext uri="{D42A27DB-BD31-4B8C-83A1-F6EECF244321}">
                <p14:modId xmlns:p14="http://schemas.microsoft.com/office/powerpoint/2010/main" val="1744362732"/>
              </p:ext>
            </p:extLst>
          </p:nvPr>
        </p:nvGraphicFramePr>
        <p:xfrm>
          <a:off x="390540" y="4027234"/>
          <a:ext cx="11410919" cy="2443480"/>
        </p:xfrm>
        <a:graphic>
          <a:graphicData uri="http://schemas.openxmlformats.org/drawingml/2006/table">
            <a:tbl>
              <a:tblPr firstRow="1" bandRow="1"/>
              <a:tblGrid>
                <a:gridCol w="1387475">
                  <a:extLst>
                    <a:ext uri="{9D8B030D-6E8A-4147-A177-3AD203B41FA5}">
                      <a16:colId xmlns:a16="http://schemas.microsoft.com/office/drawing/2014/main" val="3950277187"/>
                    </a:ext>
                  </a:extLst>
                </a:gridCol>
                <a:gridCol w="4498960">
                  <a:extLst>
                    <a:ext uri="{9D8B030D-6E8A-4147-A177-3AD203B41FA5}">
                      <a16:colId xmlns:a16="http://schemas.microsoft.com/office/drawing/2014/main" val="509233213"/>
                    </a:ext>
                  </a:extLst>
                </a:gridCol>
                <a:gridCol w="5524484">
                  <a:extLst>
                    <a:ext uri="{9D8B030D-6E8A-4147-A177-3AD203B41FA5}">
                      <a16:colId xmlns:a16="http://schemas.microsoft.com/office/drawing/2014/main" val="3495163579"/>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Benefit RAG</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Benefit in each category – list which benefits are considered to be red / amber / green </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Commentary - include comments regarding the reasons why benefits aren’t on track and if any mitigating actions are necessary or can be taken.</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846152930"/>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Benefit realisation on track.</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4663571"/>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Expected benefits are being realised but realisation date has moved out OR realisation date is the same but expected benefits are less than forecast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3796606"/>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Benefit realisation is at significant risks and not on target to realise expected benefits in target timescales.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5327471"/>
                  </a:ext>
                </a:extLst>
              </a:tr>
            </a:tbl>
          </a:graphicData>
        </a:graphic>
      </p:graphicFrame>
    </p:spTree>
    <p:extLst>
      <p:ext uri="{BB962C8B-B14F-4D97-AF65-F5344CB8AC3E}">
        <p14:creationId xmlns:p14="http://schemas.microsoft.com/office/powerpoint/2010/main" val="4250374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7">
            <a:extLst>
              <a:ext uri="{FF2B5EF4-FFF2-40B4-BE49-F238E27FC236}">
                <a16:creationId xmlns:a16="http://schemas.microsoft.com/office/drawing/2014/main" id="{41F182C4-E34E-4491-9889-3E898FD95ABD}"/>
              </a:ext>
            </a:extLst>
          </p:cNvPr>
          <p:cNvSpPr/>
          <p:nvPr/>
        </p:nvSpPr>
        <p:spPr>
          <a:xfrm>
            <a:off x="2577393" y="4282648"/>
            <a:ext cx="2500105" cy="2266752"/>
          </a:xfrm>
          <a:prstGeom prst="ellipse">
            <a:avLst/>
          </a:prstGeom>
          <a:solidFill>
            <a:srgbClr val="7030A0"/>
          </a:solidFill>
          <a:ln w="12700" cap="flat" cmpd="sng" algn="ctr">
            <a:solidFill>
              <a:srgbClr val="8F45C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0" name="Rectangle 2">
            <a:extLst>
              <a:ext uri="{FF2B5EF4-FFF2-40B4-BE49-F238E27FC236}">
                <a16:creationId xmlns:a16="http://schemas.microsoft.com/office/drawing/2014/main" id="{CB02C7A0-3C63-4BDD-9E8F-F5511064D302}"/>
              </a:ext>
            </a:extLst>
          </p:cNvPr>
          <p:cNvSpPr txBox="1">
            <a:spLocks noChangeArrowheads="1"/>
          </p:cNvSpPr>
          <p:nvPr/>
        </p:nvSpPr>
        <p:spPr bwMode="auto">
          <a:xfrm>
            <a:off x="1964931" y="366404"/>
            <a:ext cx="10086521"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latin typeface="Arial" panose="020B0604020202020204" pitchFamily="34" charset="0"/>
                <a:cs typeface="Arial" panose="020B0604020202020204" pitchFamily="34" charset="0"/>
              </a:rPr>
              <a:t>Track and Report: Reporting against realisation plan</a:t>
            </a:r>
            <a:endParaRPr lang="en-GB" altLang="en-US" sz="2800" b="1" dirty="0">
              <a:latin typeface="Arial" panose="020B0604020202020204" pitchFamily="34" charset="0"/>
              <a:cs typeface="Arial" panose="020B0604020202020204" pitchFamily="34" charset="0"/>
            </a:endParaRPr>
          </a:p>
        </p:txBody>
      </p:sp>
      <p:graphicFrame>
        <p:nvGraphicFramePr>
          <p:cNvPr id="8" name="Diagram 7">
            <a:extLst>
              <a:ext uri="{FF2B5EF4-FFF2-40B4-BE49-F238E27FC236}">
                <a16:creationId xmlns:a16="http://schemas.microsoft.com/office/drawing/2014/main" id="{FAFFCC75-442D-41C7-A42A-4DBF5779D1C8}"/>
              </a:ext>
            </a:extLst>
          </p:cNvPr>
          <p:cNvGraphicFramePr/>
          <p:nvPr>
            <p:extLst>
              <p:ext uri="{D42A27DB-BD31-4B8C-83A1-F6EECF244321}">
                <p14:modId xmlns:p14="http://schemas.microsoft.com/office/powerpoint/2010/main" val="65071138"/>
              </p:ext>
            </p:extLst>
          </p:nvPr>
        </p:nvGraphicFramePr>
        <p:xfrm>
          <a:off x="378278" y="900221"/>
          <a:ext cx="9637485" cy="1082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BEC202E3-7F38-49E4-B753-2A213D29F44B}"/>
              </a:ext>
            </a:extLst>
          </p:cNvPr>
          <p:cNvSpPr txBox="1"/>
          <p:nvPr/>
        </p:nvSpPr>
        <p:spPr>
          <a:xfrm>
            <a:off x="378278" y="2001226"/>
            <a:ext cx="11474117"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If more information is required to understand why a benefit is not on track then additional information can be reported in a similar format to the below.</a:t>
            </a:r>
          </a:p>
        </p:txBody>
      </p:sp>
      <p:sp>
        <p:nvSpPr>
          <p:cNvPr id="13" name="Rectangle 12">
            <a:extLst>
              <a:ext uri="{FF2B5EF4-FFF2-40B4-BE49-F238E27FC236}">
                <a16:creationId xmlns:a16="http://schemas.microsoft.com/office/drawing/2014/main" id="{924190A6-DD8B-4863-86D5-3C76342ADED1}"/>
              </a:ext>
            </a:extLst>
          </p:cNvPr>
          <p:cNvSpPr/>
          <p:nvPr/>
        </p:nvSpPr>
        <p:spPr>
          <a:xfrm>
            <a:off x="6782171" y="5304259"/>
            <a:ext cx="864096" cy="1194669"/>
          </a:xfrm>
          <a:prstGeom prst="rect">
            <a:avLst/>
          </a:prstGeom>
          <a:solidFill>
            <a:sysClr val="window" lastClr="FFFFFF">
              <a:lumMod val="50000"/>
            </a:sysClr>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67346BF-AEA6-42FF-ACBB-3E6F1850594E}"/>
              </a:ext>
            </a:extLst>
          </p:cNvPr>
          <p:cNvSpPr/>
          <p:nvPr/>
        </p:nvSpPr>
        <p:spPr>
          <a:xfrm>
            <a:off x="7896200" y="5304259"/>
            <a:ext cx="864096" cy="1194668"/>
          </a:xfrm>
          <a:prstGeom prst="rect">
            <a:avLst/>
          </a:prstGeom>
          <a:solidFill>
            <a:sysClr val="window" lastClr="FFFFFF">
              <a:lumMod val="50000"/>
            </a:sysClr>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55552BF-92B0-45A5-B964-3091CFD05C6E}"/>
              </a:ext>
            </a:extLst>
          </p:cNvPr>
          <p:cNvSpPr/>
          <p:nvPr/>
        </p:nvSpPr>
        <p:spPr>
          <a:xfrm>
            <a:off x="9048328" y="5891615"/>
            <a:ext cx="864096" cy="602376"/>
          </a:xfrm>
          <a:prstGeom prst="rect">
            <a:avLst/>
          </a:prstGeom>
          <a:solidFill>
            <a:sysClr val="window" lastClr="FFFFFF">
              <a:lumMod val="50000"/>
            </a:sysClr>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B6B339C0-FFDA-475D-96DF-701CC3B812DD}"/>
              </a:ext>
            </a:extLst>
          </p:cNvPr>
          <p:cNvSpPr/>
          <p:nvPr/>
        </p:nvSpPr>
        <p:spPr>
          <a:xfrm>
            <a:off x="10200456" y="4657843"/>
            <a:ext cx="864096" cy="1836147"/>
          </a:xfrm>
          <a:prstGeom prst="rect">
            <a:avLst/>
          </a:prstGeom>
          <a:solidFill>
            <a:sysClr val="window" lastClr="FFFFFF">
              <a:lumMod val="50000"/>
            </a:sysClr>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18" name="Table 17">
            <a:extLst>
              <a:ext uri="{FF2B5EF4-FFF2-40B4-BE49-F238E27FC236}">
                <a16:creationId xmlns:a16="http://schemas.microsoft.com/office/drawing/2014/main" id="{65BCF5D1-4D0C-41F9-A2C5-D622B2A3F59A}"/>
              </a:ext>
            </a:extLst>
          </p:cNvPr>
          <p:cNvGraphicFramePr>
            <a:graphicFrameLocks noGrp="1"/>
          </p:cNvGraphicFramePr>
          <p:nvPr>
            <p:extLst>
              <p:ext uri="{D42A27DB-BD31-4B8C-83A1-F6EECF244321}">
                <p14:modId xmlns:p14="http://schemas.microsoft.com/office/powerpoint/2010/main" val="4157466882"/>
              </p:ext>
            </p:extLst>
          </p:nvPr>
        </p:nvGraphicFramePr>
        <p:xfrm>
          <a:off x="328744" y="2637595"/>
          <a:ext cx="11494655" cy="1386840"/>
        </p:xfrm>
        <a:graphic>
          <a:graphicData uri="http://schemas.openxmlformats.org/drawingml/2006/table">
            <a:tbl>
              <a:tblPr firstRow="1" bandRow="1"/>
              <a:tblGrid>
                <a:gridCol w="3439929">
                  <a:extLst>
                    <a:ext uri="{9D8B030D-6E8A-4147-A177-3AD203B41FA5}">
                      <a16:colId xmlns:a16="http://schemas.microsoft.com/office/drawing/2014/main" val="1506009362"/>
                    </a:ext>
                  </a:extLst>
                </a:gridCol>
                <a:gridCol w="5088387">
                  <a:extLst>
                    <a:ext uri="{9D8B030D-6E8A-4147-A177-3AD203B41FA5}">
                      <a16:colId xmlns:a16="http://schemas.microsoft.com/office/drawing/2014/main" val="580071206"/>
                    </a:ext>
                  </a:extLst>
                </a:gridCol>
                <a:gridCol w="1718706">
                  <a:extLst>
                    <a:ext uri="{9D8B030D-6E8A-4147-A177-3AD203B41FA5}">
                      <a16:colId xmlns:a16="http://schemas.microsoft.com/office/drawing/2014/main" val="3715272231"/>
                    </a:ext>
                  </a:extLst>
                </a:gridCol>
                <a:gridCol w="1247633">
                  <a:extLst>
                    <a:ext uri="{9D8B030D-6E8A-4147-A177-3AD203B41FA5}">
                      <a16:colId xmlns:a16="http://schemas.microsoft.com/office/drawing/2014/main" val="877441671"/>
                    </a:ext>
                  </a:extLst>
                </a:gridCol>
              </a:tblGrid>
              <a:tr h="14401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200" dirty="0"/>
                        <a:t>Initiative</a:t>
                      </a:r>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8F45C7"/>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200" dirty="0"/>
                        <a:t>Description</a:t>
                      </a:r>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8F45C7"/>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200" dirty="0"/>
                        <a:t>Target £m</a:t>
                      </a:r>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8F45C7"/>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200" dirty="0"/>
                        <a:t>Year</a:t>
                      </a:r>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8F45C7"/>
                    </a:solidFill>
                  </a:tcPr>
                </a:tc>
                <a:extLst>
                  <a:ext uri="{0D108BD9-81ED-4DB2-BD59-A6C34878D82A}">
                    <a16:rowId xmlns:a16="http://schemas.microsoft.com/office/drawing/2014/main" val="1371038039"/>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7382863"/>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0901771"/>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endParaRPr lang="en-GB" sz="1200" dirty="0"/>
                    </a:p>
                  </a:txBody>
                  <a:tcP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5241572"/>
                  </a:ext>
                </a:extLst>
              </a:tr>
            </a:tbl>
          </a:graphicData>
        </a:graphic>
      </p:graphicFrame>
      <p:sp>
        <p:nvSpPr>
          <p:cNvPr id="19" name="TextBox 18">
            <a:extLst>
              <a:ext uri="{FF2B5EF4-FFF2-40B4-BE49-F238E27FC236}">
                <a16:creationId xmlns:a16="http://schemas.microsoft.com/office/drawing/2014/main" id="{43712DA1-D73B-49EA-A564-9FD432ACC55F}"/>
              </a:ext>
            </a:extLst>
          </p:cNvPr>
          <p:cNvSpPr txBox="1"/>
          <p:nvPr/>
        </p:nvSpPr>
        <p:spPr>
          <a:xfrm>
            <a:off x="5735959" y="6550719"/>
            <a:ext cx="86409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21/22</a:t>
            </a:r>
          </a:p>
        </p:txBody>
      </p:sp>
      <p:sp>
        <p:nvSpPr>
          <p:cNvPr id="20" name="TextBox 19">
            <a:extLst>
              <a:ext uri="{FF2B5EF4-FFF2-40B4-BE49-F238E27FC236}">
                <a16:creationId xmlns:a16="http://schemas.microsoft.com/office/drawing/2014/main" id="{EB655784-620E-408B-8770-87FB30548E40}"/>
              </a:ext>
            </a:extLst>
          </p:cNvPr>
          <p:cNvSpPr txBox="1"/>
          <p:nvPr/>
        </p:nvSpPr>
        <p:spPr>
          <a:xfrm>
            <a:off x="6782171" y="6550718"/>
            <a:ext cx="86409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22/23</a:t>
            </a:r>
          </a:p>
        </p:txBody>
      </p:sp>
      <p:sp>
        <p:nvSpPr>
          <p:cNvPr id="21" name="TextBox 20">
            <a:extLst>
              <a:ext uri="{FF2B5EF4-FFF2-40B4-BE49-F238E27FC236}">
                <a16:creationId xmlns:a16="http://schemas.microsoft.com/office/drawing/2014/main" id="{F4DBB84C-3EB8-4857-9417-E5A9C0ED889D}"/>
              </a:ext>
            </a:extLst>
          </p:cNvPr>
          <p:cNvSpPr txBox="1"/>
          <p:nvPr/>
        </p:nvSpPr>
        <p:spPr>
          <a:xfrm>
            <a:off x="7896199" y="6550718"/>
            <a:ext cx="86409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23/24</a:t>
            </a:r>
          </a:p>
        </p:txBody>
      </p:sp>
      <p:sp>
        <p:nvSpPr>
          <p:cNvPr id="22" name="TextBox 21">
            <a:extLst>
              <a:ext uri="{FF2B5EF4-FFF2-40B4-BE49-F238E27FC236}">
                <a16:creationId xmlns:a16="http://schemas.microsoft.com/office/drawing/2014/main" id="{EF21D021-635F-4BE1-BB10-6B1896334812}"/>
              </a:ext>
            </a:extLst>
          </p:cNvPr>
          <p:cNvSpPr txBox="1"/>
          <p:nvPr/>
        </p:nvSpPr>
        <p:spPr>
          <a:xfrm>
            <a:off x="10200456" y="6548136"/>
            <a:ext cx="86409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rPr>
              <a:t>25/26</a:t>
            </a:r>
          </a:p>
        </p:txBody>
      </p:sp>
      <p:sp>
        <p:nvSpPr>
          <p:cNvPr id="23" name="Rectangle 22">
            <a:extLst>
              <a:ext uri="{FF2B5EF4-FFF2-40B4-BE49-F238E27FC236}">
                <a16:creationId xmlns:a16="http://schemas.microsoft.com/office/drawing/2014/main" id="{D4B8B735-4008-4FFB-8D0A-04258531B901}"/>
              </a:ext>
            </a:extLst>
          </p:cNvPr>
          <p:cNvSpPr/>
          <p:nvPr/>
        </p:nvSpPr>
        <p:spPr>
          <a:xfrm>
            <a:off x="5735959" y="5891614"/>
            <a:ext cx="864097" cy="616565"/>
          </a:xfrm>
          <a:prstGeom prst="rect">
            <a:avLst/>
          </a:prstGeom>
          <a:solidFill>
            <a:sysClr val="window" lastClr="FFFFFF">
              <a:lumMod val="50000"/>
            </a:sysClr>
          </a:solidFill>
          <a:ln w="1270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5CBA2506-953A-49BC-89DE-F656A5329400}"/>
              </a:ext>
            </a:extLst>
          </p:cNvPr>
          <p:cNvSpPr txBox="1"/>
          <p:nvPr/>
        </p:nvSpPr>
        <p:spPr>
          <a:xfrm>
            <a:off x="-171648" y="4111082"/>
            <a:ext cx="2829286"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black"/>
                </a:solidFill>
                <a:effectLst/>
                <a:uLnTx/>
                <a:uFillTx/>
              </a:rPr>
              <a:t>Progress towards £m</a:t>
            </a:r>
          </a:p>
        </p:txBody>
      </p:sp>
      <p:sp>
        <p:nvSpPr>
          <p:cNvPr id="25" name="Pie 42">
            <a:extLst>
              <a:ext uri="{FF2B5EF4-FFF2-40B4-BE49-F238E27FC236}">
                <a16:creationId xmlns:a16="http://schemas.microsoft.com/office/drawing/2014/main" id="{A629173F-2084-4EA2-88A5-F925A16C53E1}"/>
              </a:ext>
            </a:extLst>
          </p:cNvPr>
          <p:cNvSpPr/>
          <p:nvPr/>
        </p:nvSpPr>
        <p:spPr>
          <a:xfrm>
            <a:off x="2564655" y="4281623"/>
            <a:ext cx="2525580" cy="2266513"/>
          </a:xfrm>
          <a:prstGeom prst="pie">
            <a:avLst>
              <a:gd name="adj1" fmla="val 16319801"/>
              <a:gd name="adj2" fmla="val 16200000"/>
            </a:avLst>
          </a:prstGeom>
          <a:solidFill>
            <a:sysClr val="window" lastClr="FFFFFF">
              <a:lumMod val="95000"/>
            </a:sysClr>
          </a:solidFill>
          <a:ln w="12700" cap="flat" cmpd="sng" algn="ctr">
            <a:solidFill>
              <a:sysClr val="window" lastClr="FFFFFF">
                <a:lumMod val="7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110EAADF-49EC-4895-9F4F-98F2765B32BD}"/>
              </a:ext>
            </a:extLst>
          </p:cNvPr>
          <p:cNvCxnSpPr/>
          <p:nvPr/>
        </p:nvCxnSpPr>
        <p:spPr>
          <a:xfrm>
            <a:off x="11554960" y="4512171"/>
            <a:ext cx="0" cy="1963855"/>
          </a:xfrm>
          <a:prstGeom prst="line">
            <a:avLst/>
          </a:prstGeom>
          <a:noFill/>
          <a:ln w="25400" cap="flat" cmpd="sng" algn="ctr">
            <a:solidFill>
              <a:sysClr val="window" lastClr="FFFFFF">
                <a:lumMod val="50000"/>
              </a:sysClr>
            </a:solidFill>
            <a:prstDash val="solid"/>
            <a:miter lim="800000"/>
          </a:ln>
          <a:effectLst/>
        </p:spPr>
      </p:cxnSp>
      <p:sp>
        <p:nvSpPr>
          <p:cNvPr id="27" name="TextBox 26">
            <a:extLst>
              <a:ext uri="{FF2B5EF4-FFF2-40B4-BE49-F238E27FC236}">
                <a16:creationId xmlns:a16="http://schemas.microsoft.com/office/drawing/2014/main" id="{6B00ECE9-E3B5-4644-AAAF-C69B23883E2B}"/>
              </a:ext>
            </a:extLst>
          </p:cNvPr>
          <p:cNvSpPr txBox="1"/>
          <p:nvPr/>
        </p:nvSpPr>
        <p:spPr>
          <a:xfrm rot="16200000">
            <a:off x="5006007" y="4574306"/>
            <a:ext cx="864097"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£8m</a:t>
            </a:r>
          </a:p>
        </p:txBody>
      </p:sp>
      <p:sp>
        <p:nvSpPr>
          <p:cNvPr id="28" name="TextBox 27">
            <a:extLst>
              <a:ext uri="{FF2B5EF4-FFF2-40B4-BE49-F238E27FC236}">
                <a16:creationId xmlns:a16="http://schemas.microsoft.com/office/drawing/2014/main" id="{AF7ED3AD-4508-475B-9430-C10A136170CB}"/>
              </a:ext>
            </a:extLst>
          </p:cNvPr>
          <p:cNvSpPr txBox="1"/>
          <p:nvPr/>
        </p:nvSpPr>
        <p:spPr>
          <a:xfrm rot="16200000">
            <a:off x="11313916" y="4574306"/>
            <a:ext cx="864097"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£22.4m</a:t>
            </a:r>
          </a:p>
        </p:txBody>
      </p:sp>
      <p:sp>
        <p:nvSpPr>
          <p:cNvPr id="29" name="Freeform 225">
            <a:extLst>
              <a:ext uri="{FF2B5EF4-FFF2-40B4-BE49-F238E27FC236}">
                <a16:creationId xmlns:a16="http://schemas.microsoft.com/office/drawing/2014/main" id="{C80833DC-2AB6-4B24-A592-C626C25DED81}"/>
              </a:ext>
            </a:extLst>
          </p:cNvPr>
          <p:cNvSpPr/>
          <p:nvPr/>
        </p:nvSpPr>
        <p:spPr>
          <a:xfrm>
            <a:off x="5591944" y="4390555"/>
            <a:ext cx="5925901" cy="2103436"/>
          </a:xfrm>
          <a:custGeom>
            <a:avLst/>
            <a:gdLst>
              <a:gd name="connsiteX0" fmla="*/ 0 w 7547212"/>
              <a:gd name="connsiteY0" fmla="*/ 2402006 h 2402006"/>
              <a:gd name="connsiteX1" fmla="*/ 4285397 w 7547212"/>
              <a:gd name="connsiteY1" fmla="*/ 1037229 h 2402006"/>
              <a:gd name="connsiteX2" fmla="*/ 6523630 w 7547212"/>
              <a:gd name="connsiteY2" fmla="*/ 777922 h 2402006"/>
              <a:gd name="connsiteX3" fmla="*/ 7547212 w 7547212"/>
              <a:gd name="connsiteY3" fmla="*/ 0 h 2402006"/>
              <a:gd name="connsiteX4" fmla="*/ 7547212 w 7547212"/>
              <a:gd name="connsiteY4" fmla="*/ 0 h 2402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7212" h="2402006">
                <a:moveTo>
                  <a:pt x="0" y="2402006"/>
                </a:moveTo>
                <a:cubicBezTo>
                  <a:pt x="1599063" y="1854958"/>
                  <a:pt x="3198126" y="1307910"/>
                  <a:pt x="4285397" y="1037229"/>
                </a:cubicBezTo>
                <a:cubicBezTo>
                  <a:pt x="5372668" y="766548"/>
                  <a:pt x="5979994" y="950793"/>
                  <a:pt x="6523630" y="777922"/>
                </a:cubicBezTo>
                <a:cubicBezTo>
                  <a:pt x="7067266" y="605050"/>
                  <a:pt x="7547212" y="0"/>
                  <a:pt x="7547212" y="0"/>
                </a:cubicBezTo>
                <a:lnTo>
                  <a:pt x="7547212" y="0"/>
                </a:lnTo>
              </a:path>
            </a:pathLst>
          </a:custGeom>
          <a:noFill/>
          <a:ln w="12700" cap="flat" cmpd="sng" algn="ctr">
            <a:solidFill>
              <a:srgbClr val="FFC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453DB656-D26C-4ACE-9C0F-73AB8BF74F60}"/>
              </a:ext>
            </a:extLst>
          </p:cNvPr>
          <p:cNvSpPr txBox="1"/>
          <p:nvPr/>
        </p:nvSpPr>
        <p:spPr>
          <a:xfrm>
            <a:off x="4981973" y="4133274"/>
            <a:ext cx="3346274"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black"/>
                </a:solidFill>
                <a:effectLst/>
                <a:uLnTx/>
                <a:uFillTx/>
              </a:rPr>
              <a:t>Savings by year - example</a:t>
            </a:r>
          </a:p>
        </p:txBody>
      </p:sp>
      <p:sp>
        <p:nvSpPr>
          <p:cNvPr id="31" name="TextBox 30">
            <a:extLst>
              <a:ext uri="{FF2B5EF4-FFF2-40B4-BE49-F238E27FC236}">
                <a16:creationId xmlns:a16="http://schemas.microsoft.com/office/drawing/2014/main" id="{9E9E0D71-BE58-466B-A381-B895EC6B545E}"/>
              </a:ext>
            </a:extLst>
          </p:cNvPr>
          <p:cNvSpPr txBox="1"/>
          <p:nvPr/>
        </p:nvSpPr>
        <p:spPr>
          <a:xfrm>
            <a:off x="739821" y="5071216"/>
            <a:ext cx="1736034"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rPr>
              <a:t>Pay benefits backed</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rPr>
              <a:t> by firm plans </a:t>
            </a:r>
          </a:p>
        </p:txBody>
      </p:sp>
      <p:sp>
        <p:nvSpPr>
          <p:cNvPr id="32" name="Rectangle 31">
            <a:extLst>
              <a:ext uri="{FF2B5EF4-FFF2-40B4-BE49-F238E27FC236}">
                <a16:creationId xmlns:a16="http://schemas.microsoft.com/office/drawing/2014/main" id="{5601A8EE-0221-418B-8C51-B400902BDA9B}"/>
              </a:ext>
            </a:extLst>
          </p:cNvPr>
          <p:cNvSpPr/>
          <p:nvPr/>
        </p:nvSpPr>
        <p:spPr>
          <a:xfrm>
            <a:off x="328746" y="5137992"/>
            <a:ext cx="432049" cy="338554"/>
          </a:xfrm>
          <a:prstGeom prst="rect">
            <a:avLst/>
          </a:prstGeom>
          <a:solidFill>
            <a:srgbClr val="D3B5E9"/>
          </a:solidFill>
          <a:ln w="12700" cap="flat" cmpd="sng" algn="ctr">
            <a:solidFill>
              <a:srgbClr val="8F45C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285D5334-4980-4673-A8E6-0224578B7CDA}"/>
              </a:ext>
            </a:extLst>
          </p:cNvPr>
          <p:cNvSpPr/>
          <p:nvPr/>
        </p:nvSpPr>
        <p:spPr>
          <a:xfrm>
            <a:off x="328745" y="5866146"/>
            <a:ext cx="432049" cy="338554"/>
          </a:xfrm>
          <a:prstGeom prst="rect">
            <a:avLst/>
          </a:prstGeom>
          <a:solidFill>
            <a:srgbClr val="8F45C7"/>
          </a:solidFill>
          <a:ln w="12700" cap="flat" cmpd="sng" algn="ctr">
            <a:solidFill>
              <a:srgbClr val="8F45C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8DDAA5D6-4D48-41A4-895B-5A304AC9BA85}"/>
              </a:ext>
            </a:extLst>
          </p:cNvPr>
          <p:cNvSpPr txBox="1"/>
          <p:nvPr/>
        </p:nvSpPr>
        <p:spPr>
          <a:xfrm>
            <a:off x="779666" y="5760975"/>
            <a:ext cx="3174179"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rPr>
              <a:t>Non - pay benefits </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rPr>
              <a:t>backed by firm plans </a:t>
            </a:r>
          </a:p>
        </p:txBody>
      </p:sp>
      <p:sp>
        <p:nvSpPr>
          <p:cNvPr id="35" name="Slide Number Placeholder 5">
            <a:extLst>
              <a:ext uri="{FF2B5EF4-FFF2-40B4-BE49-F238E27FC236}">
                <a16:creationId xmlns:a16="http://schemas.microsoft.com/office/drawing/2014/main" id="{DD3DE2FC-7038-4BB1-9288-F7EC51FBFF2A}"/>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29CBA4-B088-4CFA-9953-1FE144DE1614}"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36" name="Straight Connector 35">
            <a:extLst>
              <a:ext uri="{FF2B5EF4-FFF2-40B4-BE49-F238E27FC236}">
                <a16:creationId xmlns:a16="http://schemas.microsoft.com/office/drawing/2014/main" id="{7DBC88B2-93AA-4813-8BA9-D6B1F18ABE78}"/>
              </a:ext>
            </a:extLst>
          </p:cNvPr>
          <p:cNvCxnSpPr/>
          <p:nvPr/>
        </p:nvCxnSpPr>
        <p:spPr>
          <a:xfrm>
            <a:off x="5591944" y="4564540"/>
            <a:ext cx="0" cy="1963855"/>
          </a:xfrm>
          <a:prstGeom prst="line">
            <a:avLst/>
          </a:prstGeom>
          <a:noFill/>
          <a:ln w="25400" cap="flat" cmpd="sng" algn="ctr">
            <a:solidFill>
              <a:sysClr val="window" lastClr="FFFFFF">
                <a:lumMod val="50000"/>
              </a:sysClr>
            </a:solidFill>
            <a:prstDash val="solid"/>
            <a:miter lim="800000"/>
          </a:ln>
          <a:effectLst/>
        </p:spPr>
      </p:cxnSp>
      <p:cxnSp>
        <p:nvCxnSpPr>
          <p:cNvPr id="37" name="Straight Connector 36">
            <a:extLst>
              <a:ext uri="{FF2B5EF4-FFF2-40B4-BE49-F238E27FC236}">
                <a16:creationId xmlns:a16="http://schemas.microsoft.com/office/drawing/2014/main" id="{AAD0547B-87C1-4389-9226-424B36C4C29F}"/>
              </a:ext>
            </a:extLst>
          </p:cNvPr>
          <p:cNvCxnSpPr/>
          <p:nvPr/>
        </p:nvCxnSpPr>
        <p:spPr>
          <a:xfrm flipV="1">
            <a:off x="5591944" y="6493991"/>
            <a:ext cx="5976664" cy="14188"/>
          </a:xfrm>
          <a:prstGeom prst="line">
            <a:avLst/>
          </a:prstGeom>
          <a:noFill/>
          <a:ln w="25400" cap="flat" cmpd="sng" algn="ctr">
            <a:solidFill>
              <a:sysClr val="window" lastClr="FFFFFF">
                <a:lumMod val="50000"/>
              </a:sysClr>
            </a:solidFill>
            <a:prstDash val="solid"/>
            <a:miter lim="800000"/>
          </a:ln>
          <a:effectLst/>
        </p:spPr>
      </p:cxnSp>
    </p:spTree>
    <p:extLst>
      <p:ext uri="{BB962C8B-B14F-4D97-AF65-F5344CB8AC3E}">
        <p14:creationId xmlns:p14="http://schemas.microsoft.com/office/powerpoint/2010/main" val="2560400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Rectangle 2">
            <a:extLst>
              <a:ext uri="{FF2B5EF4-FFF2-40B4-BE49-F238E27FC236}">
                <a16:creationId xmlns:a16="http://schemas.microsoft.com/office/drawing/2014/main" id="{9593575B-BF3C-470A-8AAB-03F22F299AF3}"/>
              </a:ext>
            </a:extLst>
          </p:cNvPr>
          <p:cNvSpPr txBox="1">
            <a:spLocks noChangeArrowheads="1"/>
          </p:cNvSpPr>
          <p:nvPr/>
        </p:nvSpPr>
        <p:spPr bwMode="auto">
          <a:xfrm>
            <a:off x="2109305" y="398181"/>
            <a:ext cx="7812949" cy="4801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altLang="en-US" sz="2800" b="1" dirty="0">
                <a:solidFill>
                  <a:prstClr val="black"/>
                </a:solidFill>
                <a:latin typeface="Arial" panose="020B0604020202020204" pitchFamily="34" charset="0"/>
                <a:cs typeface="Arial" panose="020B0604020202020204" pitchFamily="34" charset="0"/>
              </a:rPr>
              <a:t>Appendices</a:t>
            </a:r>
          </a:p>
        </p:txBody>
      </p:sp>
      <p:sp>
        <p:nvSpPr>
          <p:cNvPr id="9" name="TextBox 8">
            <a:extLst>
              <a:ext uri="{FF2B5EF4-FFF2-40B4-BE49-F238E27FC236}">
                <a16:creationId xmlns:a16="http://schemas.microsoft.com/office/drawing/2014/main" id="{AE099810-F5AF-4207-BB02-6F899F4D11A6}"/>
              </a:ext>
            </a:extLst>
          </p:cNvPr>
          <p:cNvSpPr txBox="1"/>
          <p:nvPr/>
        </p:nvSpPr>
        <p:spPr>
          <a:xfrm>
            <a:off x="971550" y="2038350"/>
            <a:ext cx="10248900" cy="1893339"/>
          </a:xfrm>
          <a:prstGeom prst="rect">
            <a:avLst/>
          </a:prstGeom>
          <a:noFill/>
        </p:spPr>
        <p:txBody>
          <a:bodyPr wrap="square" rtlCol="0">
            <a:spAutoFit/>
          </a:bodyPr>
          <a:lstStyle/>
          <a:p>
            <a:pPr marL="342900" indent="-342900">
              <a:lnSpc>
                <a:spcPct val="150000"/>
              </a:lnSpc>
              <a:buFont typeface="+mj-lt"/>
              <a:buAutoNum type="alphaUcPeriod"/>
            </a:pPr>
            <a:r>
              <a:rPr lang="en-GB" sz="1600" dirty="0">
                <a:latin typeface="Arial" panose="020B0604020202020204" pitchFamily="34" charset="0"/>
                <a:cs typeface="Arial" panose="020B0604020202020204" pitchFamily="34" charset="0"/>
              </a:rPr>
              <a:t>Reporting and governance.</a:t>
            </a:r>
          </a:p>
          <a:p>
            <a:pPr marL="342900" indent="-342900">
              <a:lnSpc>
                <a:spcPct val="150000"/>
              </a:lnSpc>
              <a:buFont typeface="+mj-lt"/>
              <a:buAutoNum type="alphaUcPeriod"/>
            </a:pPr>
            <a:r>
              <a:rPr lang="en-GB" sz="1600" dirty="0">
                <a:latin typeface="Arial" panose="020B0604020202020204" pitchFamily="34" charset="0"/>
                <a:cs typeface="Arial" panose="020B0604020202020204" pitchFamily="34" charset="0"/>
              </a:rPr>
              <a:t>Additional roles supporting the benefit management process</a:t>
            </a:r>
          </a:p>
          <a:p>
            <a:pPr marL="342900" indent="-342900">
              <a:lnSpc>
                <a:spcPct val="150000"/>
              </a:lnSpc>
              <a:buFont typeface="+mj-lt"/>
              <a:buAutoNum type="alphaUcPeriod"/>
            </a:pPr>
            <a:r>
              <a:rPr lang="en-GB" sz="1600" dirty="0">
                <a:latin typeface="Arial" panose="020B0604020202020204" pitchFamily="34" charset="0"/>
                <a:cs typeface="Arial" panose="020B0604020202020204" pitchFamily="34" charset="0"/>
              </a:rPr>
              <a:t>Definitions of benefit categories</a:t>
            </a:r>
          </a:p>
          <a:p>
            <a:pPr marL="342900" indent="-342900">
              <a:lnSpc>
                <a:spcPct val="150000"/>
              </a:lnSpc>
              <a:buFont typeface="+mj-lt"/>
              <a:buAutoNum type="alphaUcPeriod"/>
            </a:pPr>
            <a:r>
              <a:rPr lang="en-GB" altLang="en-US" sz="1600" dirty="0">
                <a:latin typeface="Arial" panose="020B0604020202020204" pitchFamily="34" charset="0"/>
                <a:cs typeface="Arial" panose="020B0604020202020204" pitchFamily="34" charset="0"/>
              </a:rPr>
              <a:t>Example of a Benefits Map</a:t>
            </a:r>
          </a:p>
          <a:p>
            <a:pPr marL="342900" indent="-342900">
              <a:lnSpc>
                <a:spcPct val="150000"/>
              </a:lnSpc>
              <a:buFont typeface="+mj-lt"/>
              <a:buAutoNum type="alphaUcPeriod"/>
            </a:pPr>
            <a:r>
              <a:rPr lang="en-GB" altLang="en-US" sz="1600" dirty="0">
                <a:latin typeface="Arial" panose="020B0604020202020204" pitchFamily="34" charset="0"/>
                <a:cs typeface="Arial" panose="020B0604020202020204" pitchFamily="34" charset="0"/>
              </a:rPr>
              <a:t>Template - Benefits Mapping Workshop Purpose &amp; Structure</a:t>
            </a:r>
          </a:p>
        </p:txBody>
      </p:sp>
    </p:spTree>
    <p:extLst>
      <p:ext uri="{BB962C8B-B14F-4D97-AF65-F5344CB8AC3E}">
        <p14:creationId xmlns:p14="http://schemas.microsoft.com/office/powerpoint/2010/main" val="3356087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7DF96EC3-957D-4063-94D8-C67344564442}"/>
              </a:ext>
            </a:extLst>
          </p:cNvPr>
          <p:cNvSpPr txBox="1">
            <a:spLocks/>
          </p:cNvSpPr>
          <p:nvPr/>
        </p:nvSpPr>
        <p:spPr>
          <a:xfrm>
            <a:off x="484930" y="1308322"/>
            <a:ext cx="11061700" cy="515171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867032" y="64272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C4F2EE1B-5A0E-4389-A195-3930F9E4BE12}"/>
              </a:ext>
            </a:extLst>
          </p:cNvPr>
          <p:cNvSpPr txBox="1">
            <a:spLocks/>
          </p:cNvSpPr>
          <p:nvPr/>
        </p:nvSpPr>
        <p:spPr>
          <a:xfrm>
            <a:off x="2190750" y="320058"/>
            <a:ext cx="9153525" cy="6559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A – Reporting and Governance</a:t>
            </a:r>
          </a:p>
        </p:txBody>
      </p:sp>
      <p:graphicFrame>
        <p:nvGraphicFramePr>
          <p:cNvPr id="8" name="Table 4">
            <a:extLst>
              <a:ext uri="{FF2B5EF4-FFF2-40B4-BE49-F238E27FC236}">
                <a16:creationId xmlns:a16="http://schemas.microsoft.com/office/drawing/2014/main" id="{94C7F25E-B652-45EB-936B-A0FC3B61D1CF}"/>
              </a:ext>
            </a:extLst>
          </p:cNvPr>
          <p:cNvGraphicFramePr>
            <a:graphicFrameLocks noGrp="1"/>
          </p:cNvGraphicFramePr>
          <p:nvPr>
            <p:extLst>
              <p:ext uri="{D42A27DB-BD31-4B8C-83A1-F6EECF244321}">
                <p14:modId xmlns:p14="http://schemas.microsoft.com/office/powerpoint/2010/main" val="1140024239"/>
              </p:ext>
            </p:extLst>
          </p:nvPr>
        </p:nvGraphicFramePr>
        <p:xfrm>
          <a:off x="700087" y="1859448"/>
          <a:ext cx="10791825" cy="2694292"/>
        </p:xfrm>
        <a:graphic>
          <a:graphicData uri="http://schemas.openxmlformats.org/drawingml/2006/table">
            <a:tbl>
              <a:tblPr firstRow="1" bandRow="1"/>
              <a:tblGrid>
                <a:gridCol w="2757488">
                  <a:extLst>
                    <a:ext uri="{9D8B030D-6E8A-4147-A177-3AD203B41FA5}">
                      <a16:colId xmlns:a16="http://schemas.microsoft.com/office/drawing/2014/main" val="3668560804"/>
                    </a:ext>
                  </a:extLst>
                </a:gridCol>
                <a:gridCol w="4437062">
                  <a:extLst>
                    <a:ext uri="{9D8B030D-6E8A-4147-A177-3AD203B41FA5}">
                      <a16:colId xmlns:a16="http://schemas.microsoft.com/office/drawing/2014/main" val="1617978244"/>
                    </a:ext>
                  </a:extLst>
                </a:gridCol>
                <a:gridCol w="3597275">
                  <a:extLst>
                    <a:ext uri="{9D8B030D-6E8A-4147-A177-3AD203B41FA5}">
                      <a16:colId xmlns:a16="http://schemas.microsoft.com/office/drawing/2014/main" val="1368465808"/>
                    </a:ext>
                  </a:extLst>
                </a:gridCol>
              </a:tblGrid>
              <a:tr h="32496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solidFill>
                            <a:schemeClr val="bg1"/>
                          </a:solidFill>
                          <a:latin typeface="Arial" panose="020B0604020202020204" pitchFamily="34" charset="0"/>
                          <a:cs typeface="Arial" panose="020B0604020202020204" pitchFamily="34" charset="0"/>
                        </a:rPr>
                        <a:t>Point in lifecycle</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solidFill>
                            <a:schemeClr val="bg1"/>
                          </a:solidFill>
                          <a:latin typeface="Arial" panose="020B0604020202020204" pitchFamily="34" charset="0"/>
                          <a:cs typeface="Arial" panose="020B0604020202020204" pitchFamily="34" charset="0"/>
                        </a:rPr>
                        <a:t>What to report</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solidFill>
                            <a:schemeClr val="bg1"/>
                          </a:solidFill>
                          <a:latin typeface="Arial" panose="020B0604020202020204" pitchFamily="34" charset="0"/>
                          <a:cs typeface="Arial" panose="020B0604020202020204" pitchFamily="34" charset="0"/>
                        </a:rPr>
                        <a:t>Who reports</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1285703916"/>
                  </a:ext>
                </a:extLst>
              </a:tr>
              <a:tr h="32496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Strategic Business Case </a:t>
                      </a:r>
                      <a:endParaRPr lang="en-GB" sz="1400" dirty="0">
                        <a:solidFill>
                          <a:schemeClr val="tx1"/>
                        </a:solidFill>
                        <a:latin typeface="Arial" panose="020B0604020202020204" pitchFamily="34" charset="0"/>
                        <a:cs typeface="Arial" panose="020B0604020202020204" pitchFamily="34" charset="0"/>
                      </a:endParaRP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The high level benefits </a:t>
                      </a:r>
                      <a:endParaRPr lang="en-GB" sz="1400" dirty="0">
                        <a:solidFill>
                          <a:schemeClr val="tx1"/>
                        </a:solidFill>
                        <a:latin typeface="Arial" panose="020B0604020202020204" pitchFamily="34" charset="0"/>
                        <a:cs typeface="Arial" panose="020B0604020202020204" pitchFamily="34" charset="0"/>
                      </a:endParaRP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a:solidFill>
                            <a:schemeClr val="tx1"/>
                          </a:solidFill>
                          <a:latin typeface="Arial" panose="020B0604020202020204" pitchFamily="34" charset="0"/>
                          <a:cs typeface="Arial" panose="020B0604020202020204" pitchFamily="34" charset="0"/>
                        </a:rPr>
                        <a:t>Sponsor / Demand </a:t>
                      </a:r>
                      <a:r>
                        <a:rPr lang="en-GB" sz="1400" dirty="0">
                          <a:solidFill>
                            <a:schemeClr val="tx1"/>
                          </a:solidFill>
                          <a:latin typeface="Arial" panose="020B0604020202020204" pitchFamily="34" charset="0"/>
                          <a:cs typeface="Arial" panose="020B0604020202020204" pitchFamily="34" charset="0"/>
                        </a:rPr>
                        <a:t>Manager</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3287874"/>
                  </a:ext>
                </a:extLst>
              </a:tr>
              <a:tr h="32496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Outline Business Case </a:t>
                      </a:r>
                      <a:endParaRPr lang="en-GB" sz="1400" dirty="0">
                        <a:solidFill>
                          <a:schemeClr val="tx1"/>
                        </a:solidFill>
                        <a:latin typeface="Arial" panose="020B0604020202020204" pitchFamily="34" charset="0"/>
                        <a:cs typeface="Arial" panose="020B0604020202020204" pitchFamily="34" charset="0"/>
                      </a:endParaRP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Refined and validated benefits </a:t>
                      </a:r>
                      <a:endParaRPr lang="en-GB" sz="1400" dirty="0">
                        <a:solidFill>
                          <a:schemeClr val="tx1"/>
                        </a:solidFill>
                        <a:latin typeface="Arial" panose="020B0604020202020204" pitchFamily="34" charset="0"/>
                        <a:cs typeface="Arial" panose="020B0604020202020204" pitchFamily="34" charset="0"/>
                      </a:endParaRP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Project / Programme Manager</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3959731"/>
                  </a:ext>
                </a:extLst>
              </a:tr>
              <a:tr h="32496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Final Business Case</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Confirmed and approved benefits</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Project / Programme Manager</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09064"/>
                  </a:ext>
                </a:extLst>
              </a:tr>
              <a:tr h="5686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Closure Report</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Benefits realised as part of closure and timescales for realisation for other benefits.</a:t>
                      </a:r>
                      <a:endParaRPr lang="en-GB" sz="1400" dirty="0">
                        <a:solidFill>
                          <a:schemeClr val="tx1"/>
                        </a:solidFill>
                        <a:latin typeface="Arial" panose="020B0604020202020204" pitchFamily="34" charset="0"/>
                        <a:cs typeface="Arial" panose="020B0604020202020204" pitchFamily="34" charset="0"/>
                      </a:endParaRP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Project  / Programme Manager</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3901332"/>
                  </a:ext>
                </a:extLst>
              </a:tr>
              <a:tr h="81542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Post Closure</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Regular benefit RAG reporting</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solidFill>
                            <a:schemeClr val="tx1"/>
                          </a:solidFill>
                          <a:latin typeface="Arial" panose="020B0604020202020204" pitchFamily="34" charset="0"/>
                          <a:cs typeface="Arial" panose="020B0604020202020204" pitchFamily="34" charset="0"/>
                        </a:rPr>
                        <a:t>Benefit Owner and Benefit Analyst</a:t>
                      </a:r>
                    </a:p>
                  </a:txBody>
                  <a:tcPr>
                    <a:lnL w="9525" cap="flat" cmpd="sng" algn="ctr">
                      <a:solidFill>
                        <a:sysClr val="windowText" lastClr="000000"/>
                      </a:solidFill>
                      <a:prstDash val="solid"/>
                      <a:round/>
                      <a:headEnd type="none" w="med" len="med"/>
                      <a:tailEnd type="none" w="med" len="med"/>
                    </a:lnL>
                    <a:lnR w="9525" cap="flat" cmpd="sng" algn="ctr">
                      <a:solidFill>
                        <a:sysClr val="windowText" lastClr="000000"/>
                      </a:solidFill>
                      <a:prstDash val="solid"/>
                      <a:round/>
                      <a:headEnd type="none" w="med" len="med"/>
                      <a:tailEnd type="none" w="med" len="med"/>
                    </a:lnR>
                    <a:lnT w="9525" cap="flat" cmpd="sng" algn="ctr">
                      <a:solidFill>
                        <a:sysClr val="windowText" lastClr="000000"/>
                      </a:solidFill>
                      <a:prstDash val="solid"/>
                      <a:round/>
                      <a:headEnd type="none" w="med" len="med"/>
                      <a:tailEnd type="none" w="med" len="med"/>
                    </a:lnT>
                    <a:lnB w="952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0476177"/>
                  </a:ext>
                </a:extLst>
              </a:tr>
            </a:tbl>
          </a:graphicData>
        </a:graphic>
      </p:graphicFrame>
    </p:spTree>
    <p:extLst>
      <p:ext uri="{BB962C8B-B14F-4D97-AF65-F5344CB8AC3E}">
        <p14:creationId xmlns:p14="http://schemas.microsoft.com/office/powerpoint/2010/main" val="595798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7DF96EC3-957D-4063-94D8-C67344564442}"/>
              </a:ext>
            </a:extLst>
          </p:cNvPr>
          <p:cNvSpPr txBox="1">
            <a:spLocks/>
          </p:cNvSpPr>
          <p:nvPr/>
        </p:nvSpPr>
        <p:spPr>
          <a:xfrm>
            <a:off x="484930" y="1308322"/>
            <a:ext cx="11061700" cy="515171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867032" y="64272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C4F2EE1B-5A0E-4389-A195-3930F9E4BE12}"/>
              </a:ext>
            </a:extLst>
          </p:cNvPr>
          <p:cNvSpPr txBox="1">
            <a:spLocks/>
          </p:cNvSpPr>
          <p:nvPr/>
        </p:nvSpPr>
        <p:spPr>
          <a:xfrm>
            <a:off x="2190750" y="320058"/>
            <a:ext cx="9153525" cy="8610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B – Additional roles supporting the benefit management process</a:t>
            </a:r>
          </a:p>
        </p:txBody>
      </p:sp>
      <p:graphicFrame>
        <p:nvGraphicFramePr>
          <p:cNvPr id="8" name="Table 4">
            <a:extLst>
              <a:ext uri="{FF2B5EF4-FFF2-40B4-BE49-F238E27FC236}">
                <a16:creationId xmlns:a16="http://schemas.microsoft.com/office/drawing/2014/main" id="{361F562C-0D63-4825-A4E8-1408249C8AB3}"/>
              </a:ext>
            </a:extLst>
          </p:cNvPr>
          <p:cNvGraphicFramePr>
            <a:graphicFrameLocks noGrp="1"/>
          </p:cNvGraphicFramePr>
          <p:nvPr>
            <p:extLst>
              <p:ext uri="{D42A27DB-BD31-4B8C-83A1-F6EECF244321}">
                <p14:modId xmlns:p14="http://schemas.microsoft.com/office/powerpoint/2010/main" val="1273046416"/>
              </p:ext>
            </p:extLst>
          </p:nvPr>
        </p:nvGraphicFramePr>
        <p:xfrm>
          <a:off x="278555" y="1511821"/>
          <a:ext cx="11474450" cy="2372360"/>
        </p:xfrm>
        <a:graphic>
          <a:graphicData uri="http://schemas.openxmlformats.org/drawingml/2006/table">
            <a:tbl>
              <a:tblPr firstRow="1" bandRow="1"/>
              <a:tblGrid>
                <a:gridCol w="2443480">
                  <a:extLst>
                    <a:ext uri="{9D8B030D-6E8A-4147-A177-3AD203B41FA5}">
                      <a16:colId xmlns:a16="http://schemas.microsoft.com/office/drawing/2014/main" val="4055881549"/>
                    </a:ext>
                  </a:extLst>
                </a:gridCol>
                <a:gridCol w="9030970">
                  <a:extLst>
                    <a:ext uri="{9D8B030D-6E8A-4147-A177-3AD203B41FA5}">
                      <a16:colId xmlns:a16="http://schemas.microsoft.com/office/drawing/2014/main" val="3156480388"/>
                    </a:ext>
                  </a:extLst>
                </a:gridCol>
              </a:tblGrid>
              <a:tr h="37084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Role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GB" sz="1600" dirty="0">
                          <a:latin typeface="Arial" panose="020B0604020202020204" pitchFamily="34" charset="0"/>
                          <a:cs typeface="Arial" panose="020B0604020202020204" pitchFamily="34" charset="0"/>
                        </a:rPr>
                        <a:t>Benefit management responsibilities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4093712394"/>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Data Analyst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Contributes data insights in support of benefit process</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9394198"/>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Business Analyst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Contributes business process performance</a:t>
                      </a:r>
                      <a:r>
                        <a:rPr lang="en-GB" sz="1400" baseline="0" dirty="0">
                          <a:latin typeface="Arial" panose="020B0604020202020204" pitchFamily="34" charset="0"/>
                          <a:cs typeface="Arial" panose="020B0604020202020204" pitchFamily="34" charset="0"/>
                        </a:rPr>
                        <a:t> baselines and forecasts</a:t>
                      </a:r>
                      <a:endParaRPr lang="en-GB" sz="1400" dirty="0">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546260"/>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Senior Financial Analyst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GB" sz="1400" dirty="0">
                          <a:latin typeface="Arial" panose="020B0604020202020204" pitchFamily="34" charset="0"/>
                          <a:cs typeface="Arial" panose="020B0604020202020204" pitchFamily="34" charset="0"/>
                        </a:rPr>
                        <a:t>Provides information on baseline budgets to PMs in order for them to assess the extent of financial savings that can be made by the project.  Assist with how this is tracked and reported on in future after Go Live.</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562144"/>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400" dirty="0">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400" dirty="0">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0419322"/>
                  </a:ext>
                </a:extLst>
              </a:tr>
              <a:tr h="3708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400" dirty="0">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en-GB" sz="1400" dirty="0">
                        <a:latin typeface="Arial" panose="020B0604020202020204" pitchFamily="34" charset="0"/>
                        <a:cs typeface="Arial" panose="020B060402020202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0853707"/>
                  </a:ext>
                </a:extLst>
              </a:tr>
            </a:tbl>
          </a:graphicData>
        </a:graphic>
      </p:graphicFrame>
    </p:spTree>
    <p:extLst>
      <p:ext uri="{BB962C8B-B14F-4D97-AF65-F5344CB8AC3E}">
        <p14:creationId xmlns:p14="http://schemas.microsoft.com/office/powerpoint/2010/main" val="2752389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7DF96EC3-957D-4063-94D8-C67344564442}"/>
              </a:ext>
            </a:extLst>
          </p:cNvPr>
          <p:cNvSpPr txBox="1">
            <a:spLocks/>
          </p:cNvSpPr>
          <p:nvPr/>
        </p:nvSpPr>
        <p:spPr>
          <a:xfrm>
            <a:off x="484930" y="1308322"/>
            <a:ext cx="11061700" cy="515171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oter Placeholder 1"/>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867032" y="64272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C4F2EE1B-5A0E-4389-A195-3930F9E4BE12}"/>
              </a:ext>
            </a:extLst>
          </p:cNvPr>
          <p:cNvSpPr txBox="1">
            <a:spLocks/>
          </p:cNvSpPr>
          <p:nvPr/>
        </p:nvSpPr>
        <p:spPr>
          <a:xfrm>
            <a:off x="2190750" y="136526"/>
            <a:ext cx="9153525" cy="839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C1 – </a:t>
            </a:r>
            <a:r>
              <a:rPr lang="en-GB" sz="2800" b="1" dirty="0">
                <a:solidFill>
                  <a:prstClr val="black"/>
                </a:solidFill>
                <a:latin typeface="Arial" panose="020B0604020202020204" pitchFamily="34" charset="0"/>
                <a:cs typeface="Arial" panose="020B0604020202020204" pitchFamily="34" charset="0"/>
              </a:rPr>
              <a:t>Definitions of</a:t>
            </a: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 benefit categories</a:t>
            </a:r>
          </a:p>
        </p:txBody>
      </p:sp>
      <p:graphicFrame>
        <p:nvGraphicFramePr>
          <p:cNvPr id="8" name="Table 4">
            <a:extLst>
              <a:ext uri="{FF2B5EF4-FFF2-40B4-BE49-F238E27FC236}">
                <a16:creationId xmlns:a16="http://schemas.microsoft.com/office/drawing/2014/main" id="{7D3C2CB1-E509-42C3-A468-A7017FC7A9F6}"/>
              </a:ext>
            </a:extLst>
          </p:cNvPr>
          <p:cNvGraphicFramePr>
            <a:graphicFrameLocks noGrp="1"/>
          </p:cNvGraphicFramePr>
          <p:nvPr>
            <p:extLst>
              <p:ext uri="{D42A27DB-BD31-4B8C-83A1-F6EECF244321}">
                <p14:modId xmlns:p14="http://schemas.microsoft.com/office/powerpoint/2010/main" val="2222236841"/>
              </p:ext>
            </p:extLst>
          </p:nvPr>
        </p:nvGraphicFramePr>
        <p:xfrm>
          <a:off x="431800" y="1053676"/>
          <a:ext cx="11474450" cy="5389880"/>
        </p:xfrm>
        <a:graphic>
          <a:graphicData uri="http://schemas.openxmlformats.org/drawingml/2006/table">
            <a:tbl>
              <a:tblPr firstRow="1" bandRow="1">
                <a:tableStyleId>{5C22544A-7EE6-4342-B048-85BDC9FD1C3A}</a:tableStyleId>
              </a:tblPr>
              <a:tblGrid>
                <a:gridCol w="2400300">
                  <a:extLst>
                    <a:ext uri="{9D8B030D-6E8A-4147-A177-3AD203B41FA5}">
                      <a16:colId xmlns:a16="http://schemas.microsoft.com/office/drawing/2014/main" val="4055881549"/>
                    </a:ext>
                  </a:extLst>
                </a:gridCol>
                <a:gridCol w="9074150">
                  <a:extLst>
                    <a:ext uri="{9D8B030D-6E8A-4147-A177-3AD203B41FA5}">
                      <a16:colId xmlns:a16="http://schemas.microsoft.com/office/drawing/2014/main" val="3156480388"/>
                    </a:ext>
                  </a:extLst>
                </a:gridCol>
              </a:tblGrid>
              <a:tr h="370840">
                <a:tc>
                  <a:txBody>
                    <a:bodyPr/>
                    <a:lstStyle/>
                    <a:p>
                      <a:r>
                        <a:rPr lang="en-GB" sz="1600" dirty="0">
                          <a:latin typeface="Arial" panose="020B0604020202020204" pitchFamily="34" charset="0"/>
                          <a:cs typeface="Arial" panose="020B0604020202020204" pitchFamily="34" charset="0"/>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latin typeface="Arial" panose="020B0604020202020204" pitchFamily="34" charset="0"/>
                          <a:cs typeface="Arial" panose="020B0604020202020204" pitchFamily="34" charset="0"/>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409371239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Cost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kern="1200" dirty="0">
                          <a:solidFill>
                            <a:schemeClr val="dk1"/>
                          </a:solidFill>
                          <a:latin typeface="Arial" panose="020B0604020202020204" pitchFamily="34" charset="0"/>
                          <a:ea typeface="+mn-ea"/>
                          <a:cs typeface="Arial" panose="020B0604020202020204" pitchFamily="34" charset="0"/>
                        </a:rPr>
                        <a:t>A </a:t>
                      </a:r>
                      <a:r>
                        <a:rPr lang="en-GB" sz="1400" b="1" kern="1200" dirty="0">
                          <a:solidFill>
                            <a:schemeClr val="dk1"/>
                          </a:solidFill>
                          <a:latin typeface="Arial" panose="020B0604020202020204" pitchFamily="34" charset="0"/>
                          <a:ea typeface="+mn-ea"/>
                          <a:cs typeface="Arial" panose="020B0604020202020204" pitchFamily="34" charset="0"/>
                        </a:rPr>
                        <a:t>decrease in the University’s future spend</a:t>
                      </a:r>
                      <a:r>
                        <a:rPr lang="en-GB" sz="1400" kern="1200" dirty="0">
                          <a:solidFill>
                            <a:schemeClr val="dk1"/>
                          </a:solidFill>
                          <a:latin typeface="Arial" panose="020B0604020202020204" pitchFamily="34" charset="0"/>
                          <a:ea typeface="+mn-ea"/>
                          <a:cs typeface="Arial" panose="020B0604020202020204" pitchFamily="34" charset="0"/>
                        </a:rPr>
                        <a:t>, it involves identifying and removing previously identified budgeted expenditures.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93941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Arial" panose="020B0604020202020204" pitchFamily="34" charset="0"/>
                          <a:ea typeface="+mn-ea"/>
                          <a:cs typeface="Arial" panose="020B0604020202020204" pitchFamily="34" charset="0"/>
                        </a:rPr>
                        <a:t>Increase in surplus generating income / revenue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kern="1200" dirty="0">
                          <a:solidFill>
                            <a:schemeClr val="dk1"/>
                          </a:solidFill>
                          <a:latin typeface="Arial" panose="020B0604020202020204" pitchFamily="34" charset="0"/>
                          <a:ea typeface="+mn-ea"/>
                          <a:cs typeface="Arial" panose="020B0604020202020204" pitchFamily="34" charset="0"/>
                        </a:rPr>
                        <a:t>Increase in the amount of surplus generated by the University in terms of charitable donations, fees etc.  If these need to be spent in a specific way please include this in the business cases specify if budget relieving or not.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5462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Cost avoidance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The </a:t>
                      </a:r>
                      <a:r>
                        <a:rPr lang="en-GB" sz="1400" b="1" dirty="0">
                          <a:latin typeface="Arial" panose="020B0604020202020204" pitchFamily="34" charset="0"/>
                          <a:cs typeface="Arial" panose="020B0604020202020204" pitchFamily="34" charset="0"/>
                        </a:rPr>
                        <a:t>avoidance of incurring unplanned or unbudgeted future costs </a:t>
                      </a:r>
                      <a:r>
                        <a:rPr lang="en-GB" sz="1400" b="0" dirty="0">
                          <a:latin typeface="Arial" panose="020B0604020202020204" pitchFamily="34" charset="0"/>
                          <a:cs typeface="Arial" panose="020B0604020202020204" pitchFamily="34" charset="0"/>
                        </a:rPr>
                        <a:t>e.g. this could </a:t>
                      </a:r>
                      <a:r>
                        <a:rPr lang="en-GB" sz="1400" dirty="0">
                          <a:latin typeface="Arial" panose="020B0604020202020204" pitchFamily="34" charset="0"/>
                          <a:cs typeface="Arial" panose="020B0604020202020204" pitchFamily="34" charset="0"/>
                        </a:rPr>
                        <a:t>relate to avoidance of fines, increases in contract costs etc.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562144"/>
                  </a:ext>
                </a:extLst>
              </a:tr>
              <a:tr h="370840">
                <a:tc>
                  <a:txBody>
                    <a:bodyPr/>
                    <a:lstStyle/>
                    <a:p>
                      <a:r>
                        <a:rPr lang="en-GB" sz="1400" dirty="0">
                          <a:latin typeface="Arial" panose="020B0604020202020204" pitchFamily="34" charset="0"/>
                          <a:cs typeface="Arial" panose="020B0604020202020204" pitchFamily="34" charset="0"/>
                        </a:rPr>
                        <a:t>Risk avoidance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Arial" panose="020B0604020202020204" pitchFamily="34" charset="0"/>
                          <a:cs typeface="Arial" panose="020B0604020202020204" pitchFamily="34" charset="0"/>
                        </a:rPr>
                        <a:t>The </a:t>
                      </a:r>
                      <a:r>
                        <a:rPr lang="en-GB" sz="1400" b="1" dirty="0">
                          <a:latin typeface="Arial" panose="020B0604020202020204" pitchFamily="34" charset="0"/>
                          <a:cs typeface="Arial" panose="020B0604020202020204" pitchFamily="34" charset="0"/>
                        </a:rPr>
                        <a:t>elimination of events</a:t>
                      </a:r>
                      <a:r>
                        <a:rPr lang="en-GB" sz="1400" dirty="0">
                          <a:latin typeface="Arial" panose="020B0604020202020204" pitchFamily="34" charset="0"/>
                          <a:cs typeface="Arial" panose="020B0604020202020204" pitchFamily="34" charset="0"/>
                        </a:rPr>
                        <a:t> that can negatively affect the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0419322"/>
                  </a:ext>
                </a:extLst>
              </a:tr>
              <a:tr h="370840">
                <a:tc>
                  <a:txBody>
                    <a:bodyPr/>
                    <a:lstStyle/>
                    <a:p>
                      <a:r>
                        <a:rPr lang="en-GB" sz="1400" dirty="0">
                          <a:latin typeface="Arial" panose="020B0604020202020204" pitchFamily="34" charset="0"/>
                          <a:cs typeface="Arial" panose="020B0604020202020204" pitchFamily="34" charset="0"/>
                        </a:rPr>
                        <a:t>Risk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b="1" dirty="0">
                          <a:latin typeface="Arial" panose="020B0604020202020204" pitchFamily="34" charset="0"/>
                          <a:cs typeface="Arial" panose="020B0604020202020204" pitchFamily="34" charset="0"/>
                        </a:rPr>
                        <a:t>Reduction in the frequency or severity of events </a:t>
                      </a:r>
                      <a:r>
                        <a:rPr lang="en-GB" sz="1400" dirty="0">
                          <a:latin typeface="Arial" panose="020B0604020202020204" pitchFamily="34" charset="0"/>
                          <a:cs typeface="Arial" panose="020B0604020202020204" pitchFamily="34" charset="0"/>
                        </a:rPr>
                        <a:t>that can negatively affect the University.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764669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Increase in staff satisfaction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Arial" panose="020B0604020202020204" pitchFamily="34" charset="0"/>
                          <a:cs typeface="Arial" panose="020B0604020202020204" pitchFamily="34" charset="0"/>
                        </a:rPr>
                        <a:t>The improvement in which a University employee feels self motivated, content and satisfied with his/her job.  This is linked to job stability, career growth and a comfortable work life balance.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08537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Increase in student satisfaction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Arial" panose="020B0604020202020204" pitchFamily="34" charset="0"/>
                          <a:cs typeface="Arial" panose="020B0604020202020204" pitchFamily="34" charset="0"/>
                        </a:rPr>
                        <a:t>The improvement in satisfaction usually resulting from a students educational experience, services and faculties.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376051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Increased efficiency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Arial" panose="020B0604020202020204" pitchFamily="34" charset="0"/>
                          <a:cs typeface="Arial" panose="020B0604020202020204" pitchFamily="34" charset="0"/>
                        </a:rPr>
                        <a:t>The </a:t>
                      </a:r>
                      <a:r>
                        <a:rPr lang="en-GB" sz="1400" b="1" dirty="0">
                          <a:latin typeface="Arial" panose="020B0604020202020204" pitchFamily="34" charset="0"/>
                          <a:cs typeface="Arial" panose="020B0604020202020204" pitchFamily="34" charset="0"/>
                        </a:rPr>
                        <a:t>ability to accomplish the same thing </a:t>
                      </a:r>
                      <a:r>
                        <a:rPr lang="en-GB" sz="1400" dirty="0">
                          <a:latin typeface="Arial" panose="020B0604020202020204" pitchFamily="34" charset="0"/>
                          <a:cs typeface="Arial" panose="020B0604020202020204" pitchFamily="34" charset="0"/>
                        </a:rPr>
                        <a:t>with a reduction in the amount of time and effort required.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2692133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Increased productivity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Arial" panose="020B0604020202020204" pitchFamily="34" charset="0"/>
                          <a:cs typeface="Arial" panose="020B0604020202020204" pitchFamily="34" charset="0"/>
                        </a:rPr>
                        <a:t>The </a:t>
                      </a:r>
                      <a:r>
                        <a:rPr lang="en-GB" sz="1400" b="1" dirty="0">
                          <a:latin typeface="Arial" panose="020B0604020202020204" pitchFamily="34" charset="0"/>
                          <a:cs typeface="Arial" panose="020B0604020202020204" pitchFamily="34" charset="0"/>
                        </a:rPr>
                        <a:t>ability to do more </a:t>
                      </a:r>
                      <a:r>
                        <a:rPr lang="en-GB" sz="1400" b="0" dirty="0">
                          <a:latin typeface="Arial" panose="020B0604020202020204" pitchFamily="34" charset="0"/>
                          <a:cs typeface="Arial" panose="020B0604020202020204" pitchFamily="34" charset="0"/>
                        </a:rPr>
                        <a:t>with</a:t>
                      </a:r>
                      <a:r>
                        <a:rPr lang="en-GB" sz="1400" dirty="0">
                          <a:latin typeface="Arial" panose="020B0604020202020204" pitchFamily="34" charset="0"/>
                          <a:cs typeface="Arial" panose="020B0604020202020204" pitchFamily="34" charset="0"/>
                        </a:rPr>
                        <a:t> the same amount of time and effort.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831461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Positive impact on reputation and / or brand awareness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latin typeface="Arial" panose="020B0604020202020204" pitchFamily="34" charset="0"/>
                          <a:cs typeface="Arial" panose="020B0604020202020204" pitchFamily="34" charset="0"/>
                        </a:rPr>
                        <a:t>An increase in how recognisable or memorable the University is to it’s target audience and how positively it is perceived.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9398715"/>
                  </a:ext>
                </a:extLst>
              </a:tr>
            </a:tbl>
          </a:graphicData>
        </a:graphic>
      </p:graphicFrame>
    </p:spTree>
    <p:extLst>
      <p:ext uri="{BB962C8B-B14F-4D97-AF65-F5344CB8AC3E}">
        <p14:creationId xmlns:p14="http://schemas.microsoft.com/office/powerpoint/2010/main" val="2103242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86B8A2B8-1FEA-4ADA-AD21-6209E4F9066F}"/>
              </a:ext>
            </a:extLst>
          </p:cNvPr>
          <p:cNvGraphicFramePr>
            <a:graphicFrameLocks noGrp="1"/>
          </p:cNvGraphicFramePr>
          <p:nvPr>
            <p:extLst>
              <p:ext uri="{D42A27DB-BD31-4B8C-83A1-F6EECF244321}">
                <p14:modId xmlns:p14="http://schemas.microsoft.com/office/powerpoint/2010/main" val="182532360"/>
              </p:ext>
            </p:extLst>
          </p:nvPr>
        </p:nvGraphicFramePr>
        <p:xfrm>
          <a:off x="478172" y="1112539"/>
          <a:ext cx="11442896" cy="4663440"/>
        </p:xfrm>
        <a:graphic>
          <a:graphicData uri="http://schemas.openxmlformats.org/drawingml/2006/table">
            <a:tbl>
              <a:tblPr firstRow="1" bandRow="1">
                <a:tableStyleId>{5C22544A-7EE6-4342-B048-85BDC9FD1C3A}</a:tableStyleId>
              </a:tblPr>
              <a:tblGrid>
                <a:gridCol w="2332761">
                  <a:extLst>
                    <a:ext uri="{9D8B030D-6E8A-4147-A177-3AD203B41FA5}">
                      <a16:colId xmlns:a16="http://schemas.microsoft.com/office/drawing/2014/main" val="1533540416"/>
                    </a:ext>
                  </a:extLst>
                </a:gridCol>
                <a:gridCol w="3217334">
                  <a:extLst>
                    <a:ext uri="{9D8B030D-6E8A-4147-A177-3AD203B41FA5}">
                      <a16:colId xmlns:a16="http://schemas.microsoft.com/office/drawing/2014/main" val="4084060565"/>
                    </a:ext>
                  </a:extLst>
                </a:gridCol>
                <a:gridCol w="5892801">
                  <a:extLst>
                    <a:ext uri="{9D8B030D-6E8A-4147-A177-3AD203B41FA5}">
                      <a16:colId xmlns:a16="http://schemas.microsoft.com/office/drawing/2014/main" val="2505705952"/>
                    </a:ext>
                  </a:extLst>
                </a:gridCol>
              </a:tblGrid>
              <a:tr h="370840">
                <a:tc>
                  <a:txBody>
                    <a:bodyPr/>
                    <a:lstStyle/>
                    <a:p>
                      <a:r>
                        <a:rPr lang="en-GB" sz="1600" dirty="0">
                          <a:solidFill>
                            <a:schemeClr val="bg1"/>
                          </a:solidFill>
                          <a:latin typeface="Arial" panose="020B0604020202020204" pitchFamily="34" charset="0"/>
                          <a:cs typeface="Arial" panose="020B0604020202020204" pitchFamily="34" charset="0"/>
                        </a:rPr>
                        <a:t>Financial Benefit 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Key tools for measurement /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Suggested Measurement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775104411"/>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Staff capacity savings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solidFill>
                            <a:schemeClr val="tx1"/>
                          </a:solidFill>
                          <a:latin typeface="Arial" panose="020B0604020202020204" pitchFamily="34" charset="0"/>
                          <a:cs typeface="Arial" panose="020B0604020202020204" pitchFamily="34" charset="0"/>
                        </a:rPr>
                        <a:t>Process timing sheet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Processing time post-improvement compared to baseline processing time (% reduction)</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Time saved (hours)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Cost saved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5119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Office space saved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solidFill>
                            <a:schemeClr val="tx1"/>
                          </a:solidFill>
                          <a:latin typeface="Arial" panose="020B0604020202020204" pitchFamily="34" charset="0"/>
                          <a:cs typeface="Arial" panose="020B0604020202020204" pitchFamily="34" charset="0"/>
                        </a:rPr>
                        <a:t>Estates / Financial reports or charges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Space saved (m</a:t>
                      </a:r>
                      <a:r>
                        <a:rPr lang="en-GB" sz="1400" baseline="30000" dirty="0">
                          <a:solidFill>
                            <a:schemeClr val="tx1"/>
                          </a:solidFill>
                          <a:latin typeface="Arial" panose="020B0604020202020204" pitchFamily="34" charset="0"/>
                          <a:cs typeface="Arial" panose="020B0604020202020204" pitchFamily="34" charset="0"/>
                        </a:rPr>
                        <a:t>3</a:t>
                      </a:r>
                      <a:r>
                        <a:rPr lang="en-GB" sz="1400" baseline="0" dirty="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Cost charged for space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887279"/>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Reduced costs / expenditure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400" dirty="0">
                          <a:solidFill>
                            <a:schemeClr val="tx1"/>
                          </a:solidFill>
                          <a:latin typeface="Arial" panose="020B0604020202020204" pitchFamily="34" charset="0"/>
                          <a:cs typeface="Arial" panose="020B0604020202020204" pitchFamily="34" charset="0"/>
                        </a:rPr>
                        <a:t>Budget / Accounts reports</a:t>
                      </a:r>
                    </a:p>
                    <a:p>
                      <a:r>
                        <a:rPr lang="en-GB" sz="1400" dirty="0">
                          <a:solidFill>
                            <a:schemeClr val="tx1"/>
                          </a:solidFill>
                          <a:latin typeface="Arial" panose="020B0604020202020204" pitchFamily="34" charset="0"/>
                          <a:cs typeface="Arial" panose="020B0604020202020204" pitchFamily="34" charset="0"/>
                        </a:rPr>
                        <a:t>Financial reports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inventory costs compared to inventory costs post-improvement (£ or % reduction)</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temporary staff expenditure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84528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Increased Revenue to the </a:t>
                      </a:r>
                    </a:p>
                    <a:p>
                      <a:r>
                        <a:rPr lang="en-GB" sz="1400" dirty="0">
                          <a:solidFill>
                            <a:schemeClr val="tx1"/>
                          </a:solidFill>
                          <a:latin typeface="Arial" panose="020B0604020202020204" pitchFamily="34" charset="0"/>
                          <a:cs typeface="Arial" panose="020B0604020202020204" pitchFamily="34" charset="0"/>
                        </a:rPr>
                        <a:t>Institution</a:t>
                      </a:r>
                    </a:p>
                    <a:p>
                      <a:endParaRPr lang="en-GB"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Financial Statements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Budget Reports</a:t>
                      </a:r>
                    </a:p>
                    <a:p>
                      <a:endParaRPr lang="en-GB" sz="140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Total revenue for most recent financial year compared to total revenue at end of last financial year (£ or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2501424"/>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Reduced Printing Costs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GB" sz="1400" kern="1200" dirty="0">
                          <a:solidFill>
                            <a:schemeClr val="tx1"/>
                          </a:solidFill>
                          <a:latin typeface="Arial" panose="020B0604020202020204" pitchFamily="34" charset="0"/>
                          <a:ea typeface="+mn-ea"/>
                          <a:cs typeface="Arial" panose="020B0604020202020204" pitchFamily="34" charset="0"/>
                        </a:rPr>
                        <a:t>Manual Data Template</a:t>
                      </a:r>
                    </a:p>
                    <a:p>
                      <a:pPr marL="0" algn="l" defTabSz="914400" rtl="0" eaLnBrk="1" latinLnBrk="0" hangingPunct="1"/>
                      <a:r>
                        <a:rPr lang="en-GB" sz="1400" kern="1200" dirty="0">
                          <a:solidFill>
                            <a:schemeClr val="tx1"/>
                          </a:solidFill>
                          <a:latin typeface="Arial" panose="020B0604020202020204" pitchFamily="34" charset="0"/>
                          <a:ea typeface="+mn-ea"/>
                          <a:cs typeface="Arial" panose="020B0604020202020204" pitchFamily="34" charset="0"/>
                        </a:rPr>
                        <a:t>Budgets/Accounts Reports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Number of pages saved</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Inventory costs compared to inventory costs post-improvement (£ or % reduction)</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shredding/removal/storage costs compared to costs post-improvement (£ or %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423950"/>
                  </a:ext>
                </a:extLst>
              </a:tr>
            </a:tbl>
          </a:graphicData>
        </a:graphic>
      </p:graphicFrame>
      <p:sp>
        <p:nvSpPr>
          <p:cNvPr id="8" name="Title 1">
            <a:extLst>
              <a:ext uri="{FF2B5EF4-FFF2-40B4-BE49-F238E27FC236}">
                <a16:creationId xmlns:a16="http://schemas.microsoft.com/office/drawing/2014/main" id="{B0B49823-5F3C-475A-9DE6-A4CBCF207FC9}"/>
              </a:ext>
            </a:extLst>
          </p:cNvPr>
          <p:cNvSpPr txBox="1">
            <a:spLocks/>
          </p:cNvSpPr>
          <p:nvPr/>
        </p:nvSpPr>
        <p:spPr>
          <a:xfrm>
            <a:off x="2190750" y="136526"/>
            <a:ext cx="9153525" cy="839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C2 – Example benefits and measures</a:t>
            </a:r>
          </a:p>
        </p:txBody>
      </p:sp>
    </p:spTree>
    <p:extLst>
      <p:ext uri="{BB962C8B-B14F-4D97-AF65-F5344CB8AC3E}">
        <p14:creationId xmlns:p14="http://schemas.microsoft.com/office/powerpoint/2010/main" val="1378011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86B8A2B8-1FEA-4ADA-AD21-6209E4F9066F}"/>
              </a:ext>
            </a:extLst>
          </p:cNvPr>
          <p:cNvGraphicFramePr>
            <a:graphicFrameLocks noGrp="1"/>
          </p:cNvGraphicFramePr>
          <p:nvPr>
            <p:extLst>
              <p:ext uri="{D42A27DB-BD31-4B8C-83A1-F6EECF244321}">
                <p14:modId xmlns:p14="http://schemas.microsoft.com/office/powerpoint/2010/main" val="2231757706"/>
              </p:ext>
            </p:extLst>
          </p:nvPr>
        </p:nvGraphicFramePr>
        <p:xfrm>
          <a:off x="377931" y="1157695"/>
          <a:ext cx="11436138" cy="4480560"/>
        </p:xfrm>
        <a:graphic>
          <a:graphicData uri="http://schemas.openxmlformats.org/drawingml/2006/table">
            <a:tbl>
              <a:tblPr firstRow="1" bandRow="1">
                <a:tableStyleId>{5C22544A-7EE6-4342-B048-85BDC9FD1C3A}</a:tableStyleId>
              </a:tblPr>
              <a:tblGrid>
                <a:gridCol w="2326003">
                  <a:extLst>
                    <a:ext uri="{9D8B030D-6E8A-4147-A177-3AD203B41FA5}">
                      <a16:colId xmlns:a16="http://schemas.microsoft.com/office/drawing/2014/main" val="1533540416"/>
                    </a:ext>
                  </a:extLst>
                </a:gridCol>
                <a:gridCol w="3217334">
                  <a:extLst>
                    <a:ext uri="{9D8B030D-6E8A-4147-A177-3AD203B41FA5}">
                      <a16:colId xmlns:a16="http://schemas.microsoft.com/office/drawing/2014/main" val="4084060565"/>
                    </a:ext>
                  </a:extLst>
                </a:gridCol>
                <a:gridCol w="5892801">
                  <a:extLst>
                    <a:ext uri="{9D8B030D-6E8A-4147-A177-3AD203B41FA5}">
                      <a16:colId xmlns:a16="http://schemas.microsoft.com/office/drawing/2014/main" val="2505705952"/>
                    </a:ext>
                  </a:extLst>
                </a:gridCol>
              </a:tblGrid>
              <a:tr h="370840">
                <a:tc>
                  <a:txBody>
                    <a:bodyPr/>
                    <a:lstStyle/>
                    <a:p>
                      <a:r>
                        <a:rPr lang="en-GB" sz="1600" dirty="0">
                          <a:solidFill>
                            <a:schemeClr val="bg1"/>
                          </a:solidFill>
                          <a:latin typeface="Arial" panose="020B0604020202020204" pitchFamily="34" charset="0"/>
                          <a:cs typeface="Arial" panose="020B0604020202020204" pitchFamily="34" charset="0"/>
                        </a:rPr>
                        <a:t>Non-financial Benefit 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Key tools for measurement /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Suggested Measurement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775104411"/>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Increased Quality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Visual Management</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Performance Measures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Process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Lead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Pareto Charts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number of process steps complete and accurate compared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to number post-improvement (% increase)</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number of errors received compared to number post-improvement (%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5119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Removal of bottleneck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Visual Management</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Performance Measures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Process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Lead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Pareto Charts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Value Stream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Baseline number of process steps in bottleneck compared to number </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post-improvement (% reduction) </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Baseline staff expenditure for temporary staff to deal </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with bottleneck compared to expenditure post-improvement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887279"/>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Reduced/Removed Backlog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Visual Management</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Performance Measures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Process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Lead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Pareto Charts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Value Stream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number of process steps in backlog compared to number  post-improvement (% reduction)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staff expenditure for temporary staff to deal with backlogs compared to expenditure post-improvement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845286"/>
                  </a:ext>
                </a:extLst>
              </a:tr>
            </a:tbl>
          </a:graphicData>
        </a:graphic>
      </p:graphicFrame>
      <p:sp>
        <p:nvSpPr>
          <p:cNvPr id="8" name="Title 1">
            <a:extLst>
              <a:ext uri="{FF2B5EF4-FFF2-40B4-BE49-F238E27FC236}">
                <a16:creationId xmlns:a16="http://schemas.microsoft.com/office/drawing/2014/main" id="{443F7F5A-5456-4884-9D18-40245B7EF6A8}"/>
              </a:ext>
            </a:extLst>
          </p:cNvPr>
          <p:cNvSpPr txBox="1">
            <a:spLocks/>
          </p:cNvSpPr>
          <p:nvPr/>
        </p:nvSpPr>
        <p:spPr>
          <a:xfrm>
            <a:off x="2190750" y="136526"/>
            <a:ext cx="9153525" cy="839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C2 – Example benefits and measures</a:t>
            </a:r>
          </a:p>
        </p:txBody>
      </p:sp>
    </p:spTree>
    <p:extLst>
      <p:ext uri="{BB962C8B-B14F-4D97-AF65-F5344CB8AC3E}">
        <p14:creationId xmlns:p14="http://schemas.microsoft.com/office/powerpoint/2010/main" val="2177175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86B8A2B8-1FEA-4ADA-AD21-6209E4F9066F}"/>
              </a:ext>
            </a:extLst>
          </p:cNvPr>
          <p:cNvGraphicFramePr>
            <a:graphicFrameLocks noGrp="1"/>
          </p:cNvGraphicFramePr>
          <p:nvPr>
            <p:extLst>
              <p:ext uri="{D42A27DB-BD31-4B8C-83A1-F6EECF244321}">
                <p14:modId xmlns:p14="http://schemas.microsoft.com/office/powerpoint/2010/main" val="2429868075"/>
              </p:ext>
            </p:extLst>
          </p:nvPr>
        </p:nvGraphicFramePr>
        <p:xfrm>
          <a:off x="377931" y="1157695"/>
          <a:ext cx="11436138" cy="4785360"/>
        </p:xfrm>
        <a:graphic>
          <a:graphicData uri="http://schemas.openxmlformats.org/drawingml/2006/table">
            <a:tbl>
              <a:tblPr firstRow="1" bandRow="1">
                <a:tableStyleId>{5C22544A-7EE6-4342-B048-85BDC9FD1C3A}</a:tableStyleId>
              </a:tblPr>
              <a:tblGrid>
                <a:gridCol w="2326003">
                  <a:extLst>
                    <a:ext uri="{9D8B030D-6E8A-4147-A177-3AD203B41FA5}">
                      <a16:colId xmlns:a16="http://schemas.microsoft.com/office/drawing/2014/main" val="1533540416"/>
                    </a:ext>
                  </a:extLst>
                </a:gridCol>
                <a:gridCol w="3217334">
                  <a:extLst>
                    <a:ext uri="{9D8B030D-6E8A-4147-A177-3AD203B41FA5}">
                      <a16:colId xmlns:a16="http://schemas.microsoft.com/office/drawing/2014/main" val="4084060565"/>
                    </a:ext>
                  </a:extLst>
                </a:gridCol>
                <a:gridCol w="5892801">
                  <a:extLst>
                    <a:ext uri="{9D8B030D-6E8A-4147-A177-3AD203B41FA5}">
                      <a16:colId xmlns:a16="http://schemas.microsoft.com/office/drawing/2014/main" val="2505705952"/>
                    </a:ext>
                  </a:extLst>
                </a:gridCol>
              </a:tblGrid>
              <a:tr h="370840">
                <a:tc>
                  <a:txBody>
                    <a:bodyPr/>
                    <a:lstStyle/>
                    <a:p>
                      <a:r>
                        <a:rPr lang="en-GB" sz="1600" dirty="0">
                          <a:solidFill>
                            <a:schemeClr val="bg1"/>
                          </a:solidFill>
                          <a:latin typeface="Arial" panose="020B0604020202020204" pitchFamily="34" charset="0"/>
                          <a:cs typeface="Arial" panose="020B0604020202020204" pitchFamily="34" charset="0"/>
                        </a:rPr>
                        <a:t>Non-financial Benefit 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Key tools for measurement /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Suggested Measurement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775104411"/>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Reduction in waste/rework/</a:t>
                      </a:r>
                    </a:p>
                    <a:p>
                      <a:r>
                        <a:rPr lang="en-GB" sz="1400" dirty="0">
                          <a:solidFill>
                            <a:schemeClr val="tx1"/>
                          </a:solidFill>
                          <a:latin typeface="Arial" panose="020B0604020202020204" pitchFamily="34" charset="0"/>
                          <a:cs typeface="Arial" panose="020B0604020202020204" pitchFamily="34" charset="0"/>
                        </a:rPr>
                        <a:t>errors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 Visual Management</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 Performance Measures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 Process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 Lead Timing Sheets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 Pareto Charts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number of errors received compared to number post-improvement (% reduction)</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number of process steps complete and accurate compared to number post-improvement (% increase)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5119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Increased Conversion 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Survey/Voice of the Customer</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Complaints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Establish baseline satisfaction levels with existing service; repeat Voice of the Customer after implementing improved way of working and compare results (% reduction)</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Baseline number of complaints received compared to number of </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complaints post-improvement (%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887279"/>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Improved Health &amp; Safety </a:t>
                      </a:r>
                    </a:p>
                    <a:p>
                      <a:r>
                        <a:rPr lang="en-GB" sz="1400" dirty="0">
                          <a:solidFill>
                            <a:schemeClr val="tx1"/>
                          </a:solidFill>
                          <a:latin typeface="Arial" panose="020B0604020202020204" pitchFamily="34" charset="0"/>
                          <a:cs typeface="Arial" panose="020B0604020202020204" pitchFamily="34" charset="0"/>
                        </a:rPr>
                        <a:t>Levels</a:t>
                      </a:r>
                    </a:p>
                    <a:p>
                      <a:r>
                        <a:rPr lang="en-GB" sz="1400" dirty="0">
                          <a:solidFill>
                            <a:schemeClr val="tx1"/>
                          </a:solidFill>
                          <a:latin typeface="Arial" panose="020B0604020202020204" pitchFamily="34" charset="0"/>
                          <a:cs typeface="Arial" panose="020B0604020202020204" pitchFamily="34" charset="0"/>
                        </a:rPr>
                        <a:t>Improved compliance with </a:t>
                      </a:r>
                    </a:p>
                    <a:p>
                      <a:r>
                        <a:rPr lang="en-GB" sz="1400" dirty="0">
                          <a:solidFill>
                            <a:schemeClr val="tx1"/>
                          </a:solidFill>
                          <a:latin typeface="Arial" panose="020B0604020202020204" pitchFamily="34" charset="0"/>
                          <a:cs typeface="Arial" panose="020B0604020202020204" pitchFamily="34" charset="0"/>
                        </a:rPr>
                        <a:t>external bodies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Audit Reports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Health and Safety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Reporting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Comparison of baseline audit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results with audits </a:t>
                      </a:r>
                      <a:r>
                        <a:rPr lang="en-GB" sz="1400" dirty="0" err="1">
                          <a:solidFill>
                            <a:schemeClr val="tx1"/>
                          </a:solidFill>
                          <a:latin typeface="Arial" panose="020B0604020202020204" pitchFamily="34" charset="0"/>
                          <a:cs typeface="Arial" panose="020B0604020202020204" pitchFamily="34" charset="0"/>
                        </a:rPr>
                        <a:t>postimprovements</a:t>
                      </a:r>
                      <a:r>
                        <a:rPr lang="en-GB" sz="1400" dirty="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Number of Health and Safety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incidents (% reduction compared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to baseline number)</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Elapsed time since last incident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84528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Reduced Emails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System Reports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Manual Data Capturing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number of emails sent/received compared to number of emails post-improvement (%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7001733"/>
                  </a:ext>
                </a:extLst>
              </a:tr>
            </a:tbl>
          </a:graphicData>
        </a:graphic>
      </p:graphicFrame>
      <p:sp>
        <p:nvSpPr>
          <p:cNvPr id="8" name="Title 1">
            <a:extLst>
              <a:ext uri="{FF2B5EF4-FFF2-40B4-BE49-F238E27FC236}">
                <a16:creationId xmlns:a16="http://schemas.microsoft.com/office/drawing/2014/main" id="{443F7F5A-5456-4884-9D18-40245B7EF6A8}"/>
              </a:ext>
            </a:extLst>
          </p:cNvPr>
          <p:cNvSpPr txBox="1">
            <a:spLocks/>
          </p:cNvSpPr>
          <p:nvPr/>
        </p:nvSpPr>
        <p:spPr>
          <a:xfrm>
            <a:off x="2190750" y="136526"/>
            <a:ext cx="9153525" cy="839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C2 – Example benefits and measures</a:t>
            </a:r>
          </a:p>
        </p:txBody>
      </p:sp>
    </p:spTree>
    <p:extLst>
      <p:ext uri="{BB962C8B-B14F-4D97-AF65-F5344CB8AC3E}">
        <p14:creationId xmlns:p14="http://schemas.microsoft.com/office/powerpoint/2010/main" val="3968578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86B8A2B8-1FEA-4ADA-AD21-6209E4F9066F}"/>
              </a:ext>
            </a:extLst>
          </p:cNvPr>
          <p:cNvGraphicFramePr>
            <a:graphicFrameLocks noGrp="1"/>
          </p:cNvGraphicFramePr>
          <p:nvPr>
            <p:extLst>
              <p:ext uri="{D42A27DB-BD31-4B8C-83A1-F6EECF244321}">
                <p14:modId xmlns:p14="http://schemas.microsoft.com/office/powerpoint/2010/main" val="2082723141"/>
              </p:ext>
            </p:extLst>
          </p:nvPr>
        </p:nvGraphicFramePr>
        <p:xfrm>
          <a:off x="377931" y="1157695"/>
          <a:ext cx="11436138" cy="5090160"/>
        </p:xfrm>
        <a:graphic>
          <a:graphicData uri="http://schemas.openxmlformats.org/drawingml/2006/table">
            <a:tbl>
              <a:tblPr firstRow="1" bandRow="1">
                <a:tableStyleId>{5C22544A-7EE6-4342-B048-85BDC9FD1C3A}</a:tableStyleId>
              </a:tblPr>
              <a:tblGrid>
                <a:gridCol w="2326003">
                  <a:extLst>
                    <a:ext uri="{9D8B030D-6E8A-4147-A177-3AD203B41FA5}">
                      <a16:colId xmlns:a16="http://schemas.microsoft.com/office/drawing/2014/main" val="1533540416"/>
                    </a:ext>
                  </a:extLst>
                </a:gridCol>
                <a:gridCol w="3217334">
                  <a:extLst>
                    <a:ext uri="{9D8B030D-6E8A-4147-A177-3AD203B41FA5}">
                      <a16:colId xmlns:a16="http://schemas.microsoft.com/office/drawing/2014/main" val="4084060565"/>
                    </a:ext>
                  </a:extLst>
                </a:gridCol>
                <a:gridCol w="5892801">
                  <a:extLst>
                    <a:ext uri="{9D8B030D-6E8A-4147-A177-3AD203B41FA5}">
                      <a16:colId xmlns:a16="http://schemas.microsoft.com/office/drawing/2014/main" val="2505705952"/>
                    </a:ext>
                  </a:extLst>
                </a:gridCol>
              </a:tblGrid>
              <a:tr h="370840">
                <a:tc>
                  <a:txBody>
                    <a:bodyPr/>
                    <a:lstStyle/>
                    <a:p>
                      <a:r>
                        <a:rPr lang="en-GB" sz="1600" dirty="0">
                          <a:solidFill>
                            <a:schemeClr val="bg1"/>
                          </a:solidFill>
                          <a:latin typeface="Arial" panose="020B0604020202020204" pitchFamily="34" charset="0"/>
                          <a:cs typeface="Arial" panose="020B0604020202020204" pitchFamily="34" charset="0"/>
                        </a:rPr>
                        <a:t>Non-financial Benefit 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Key tools for measurement /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Suggested Measurement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775104411"/>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Reduced Telephone calls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System Reports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Manual Data Capturing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number of calls received compared to number of calls post-improvement (%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5119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Improved Communications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Survey</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Manual Data Capturing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System Reports (Email or Telephone)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Establish baseline satisfaction levels with existing communication approach; repeat survey after implementing improved way of working and compare results</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Baseline number of communications sent compared to number of communications post-improvement (% reduction)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887279"/>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Impact on environment/</a:t>
                      </a:r>
                    </a:p>
                    <a:p>
                      <a:r>
                        <a:rPr lang="en-GB" sz="1400" dirty="0">
                          <a:solidFill>
                            <a:schemeClr val="tx1"/>
                          </a:solidFill>
                          <a:latin typeface="Arial" panose="020B0604020202020204" pitchFamily="34" charset="0"/>
                          <a:cs typeface="Arial" panose="020B0604020202020204" pitchFamily="34" charset="0"/>
                        </a:rPr>
                        <a:t>society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Research Findings/Results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Survey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Establish baseline satisfaction levels of indirect stakeholders who may be affected by the improvement; repeat survey after implementing improved way of working and compare results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84528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Greater Productivity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Financial reports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System Reports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Manual Data Capture</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Benchmarking</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Sector reports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KPIs/Performance Reports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Total staff hours available compared to total hours of work to be completed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Baseline quantity of work completed per year/hour compared to quantity of work completed per year/hour </a:t>
                      </a:r>
                      <a:r>
                        <a:rPr lang="en-GB" sz="1400" dirty="0" err="1">
                          <a:solidFill>
                            <a:schemeClr val="tx1"/>
                          </a:solidFill>
                          <a:latin typeface="Arial" panose="020B0604020202020204" pitchFamily="34" charset="0"/>
                          <a:cs typeface="Arial" panose="020B0604020202020204" pitchFamily="34" charset="0"/>
                        </a:rPr>
                        <a:t>postimprovement</a:t>
                      </a:r>
                      <a:r>
                        <a:rPr lang="en-GB" sz="1400" dirty="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Staff costs as percentage of Institutional income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7001733"/>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Overall length of end to end 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System Reports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Lead Timing Sheet</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Value Stream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Improved Lead Time (%)</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No of steps in the process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5358369"/>
                  </a:ext>
                </a:extLst>
              </a:tr>
            </a:tbl>
          </a:graphicData>
        </a:graphic>
      </p:graphicFrame>
      <p:sp>
        <p:nvSpPr>
          <p:cNvPr id="8" name="Title 1">
            <a:extLst>
              <a:ext uri="{FF2B5EF4-FFF2-40B4-BE49-F238E27FC236}">
                <a16:creationId xmlns:a16="http://schemas.microsoft.com/office/drawing/2014/main" id="{443F7F5A-5456-4884-9D18-40245B7EF6A8}"/>
              </a:ext>
            </a:extLst>
          </p:cNvPr>
          <p:cNvSpPr txBox="1">
            <a:spLocks/>
          </p:cNvSpPr>
          <p:nvPr/>
        </p:nvSpPr>
        <p:spPr>
          <a:xfrm>
            <a:off x="2190750" y="136526"/>
            <a:ext cx="9153525" cy="839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C2 – Example benefits and measures</a:t>
            </a:r>
          </a:p>
        </p:txBody>
      </p:sp>
    </p:spTree>
    <p:extLst>
      <p:ext uri="{BB962C8B-B14F-4D97-AF65-F5344CB8AC3E}">
        <p14:creationId xmlns:p14="http://schemas.microsoft.com/office/powerpoint/2010/main" val="3630466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86B8A2B8-1FEA-4ADA-AD21-6209E4F9066F}"/>
              </a:ext>
            </a:extLst>
          </p:cNvPr>
          <p:cNvGraphicFramePr>
            <a:graphicFrameLocks noGrp="1"/>
          </p:cNvGraphicFramePr>
          <p:nvPr>
            <p:extLst>
              <p:ext uri="{D42A27DB-BD31-4B8C-83A1-F6EECF244321}">
                <p14:modId xmlns:p14="http://schemas.microsoft.com/office/powerpoint/2010/main" val="1971393421"/>
              </p:ext>
            </p:extLst>
          </p:nvPr>
        </p:nvGraphicFramePr>
        <p:xfrm>
          <a:off x="377931" y="1157695"/>
          <a:ext cx="11436138" cy="2773680"/>
        </p:xfrm>
        <a:graphic>
          <a:graphicData uri="http://schemas.openxmlformats.org/drawingml/2006/table">
            <a:tbl>
              <a:tblPr firstRow="1" bandRow="1">
                <a:tableStyleId>{5C22544A-7EE6-4342-B048-85BDC9FD1C3A}</a:tableStyleId>
              </a:tblPr>
              <a:tblGrid>
                <a:gridCol w="2326003">
                  <a:extLst>
                    <a:ext uri="{9D8B030D-6E8A-4147-A177-3AD203B41FA5}">
                      <a16:colId xmlns:a16="http://schemas.microsoft.com/office/drawing/2014/main" val="1533540416"/>
                    </a:ext>
                  </a:extLst>
                </a:gridCol>
                <a:gridCol w="3217334">
                  <a:extLst>
                    <a:ext uri="{9D8B030D-6E8A-4147-A177-3AD203B41FA5}">
                      <a16:colId xmlns:a16="http://schemas.microsoft.com/office/drawing/2014/main" val="4084060565"/>
                    </a:ext>
                  </a:extLst>
                </a:gridCol>
                <a:gridCol w="5892801">
                  <a:extLst>
                    <a:ext uri="{9D8B030D-6E8A-4147-A177-3AD203B41FA5}">
                      <a16:colId xmlns:a16="http://schemas.microsoft.com/office/drawing/2014/main" val="2505705952"/>
                    </a:ext>
                  </a:extLst>
                </a:gridCol>
              </a:tblGrid>
              <a:tr h="370840">
                <a:tc>
                  <a:txBody>
                    <a:bodyPr/>
                    <a:lstStyle/>
                    <a:p>
                      <a:r>
                        <a:rPr lang="en-GB" sz="1600" dirty="0">
                          <a:solidFill>
                            <a:schemeClr val="bg1"/>
                          </a:solidFill>
                          <a:latin typeface="Arial" panose="020B0604020202020204" pitchFamily="34" charset="0"/>
                          <a:cs typeface="Arial" panose="020B0604020202020204" pitchFamily="34" charset="0"/>
                        </a:rPr>
                        <a:t>Non-financial Benefit 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Key tools for measurement /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GB" sz="1600" dirty="0">
                          <a:solidFill>
                            <a:schemeClr val="bg1"/>
                          </a:solidFill>
                          <a:latin typeface="Arial" panose="020B0604020202020204" pitchFamily="34" charset="0"/>
                          <a:cs typeface="Arial" panose="020B0604020202020204" pitchFamily="34" charset="0"/>
                        </a:rPr>
                        <a:t>Suggested Measurement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775104411"/>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Upskilling of </a:t>
                      </a:r>
                    </a:p>
                    <a:p>
                      <a:r>
                        <a:rPr lang="en-GB" sz="1400" dirty="0">
                          <a:solidFill>
                            <a:schemeClr val="tx1"/>
                          </a:solidFill>
                          <a:latin typeface="Arial" panose="020B0604020202020204" pitchFamily="34" charset="0"/>
                          <a:cs typeface="Arial" panose="020B0604020202020204" pitchFamily="34" charset="0"/>
                        </a:rPr>
                        <a:t>staff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Training/Workshop Reporting</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Survey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Number of staff engaged with project/workshops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Delivery of training and development events</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Transfer of knowledge and skills to staff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51196"/>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Improved morale of team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Survey</a:t>
                      </a:r>
                    </a:p>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Human Resources Data (anonymous)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Establish baseline morale levels with existing process; repeat survey after implementing improved way of working and compare results </a:t>
                      </a:r>
                    </a:p>
                    <a:p>
                      <a:pPr marL="285750" indent="-285750">
                        <a:buFont typeface="Arial" panose="020B0604020202020204" pitchFamily="34" charset="0"/>
                        <a:buChar char="•"/>
                      </a:pPr>
                      <a:r>
                        <a:rPr lang="en-GB" sz="1400" baseline="0" dirty="0">
                          <a:solidFill>
                            <a:schemeClr val="tx1"/>
                          </a:solidFill>
                          <a:latin typeface="Arial" panose="020B0604020202020204" pitchFamily="34" charset="0"/>
                          <a:cs typeface="Arial" panose="020B0604020202020204" pitchFamily="34" charset="0"/>
                        </a:rPr>
                        <a:t>Baseline annual sickness absence compared to absence post-improvement (% reduction)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7887279"/>
                  </a:ext>
                </a:extLst>
              </a:tr>
              <a:tr h="370840">
                <a:tc>
                  <a:txBody>
                    <a:bodyPr/>
                    <a:lstStyle/>
                    <a:p>
                      <a:r>
                        <a:rPr lang="en-GB" sz="1400" dirty="0">
                          <a:solidFill>
                            <a:schemeClr val="tx1"/>
                          </a:solidFill>
                          <a:latin typeface="Arial" panose="020B0604020202020204" pitchFamily="34" charset="0"/>
                          <a:cs typeface="Arial" panose="020B0604020202020204" pitchFamily="34" charset="0"/>
                        </a:rPr>
                        <a:t>Increased awareness of BPI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Training/Workshop Reporting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Staff who have engaged with project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845286"/>
                  </a:ext>
                </a:extLst>
              </a:tr>
            </a:tbl>
          </a:graphicData>
        </a:graphic>
      </p:graphicFrame>
      <p:sp>
        <p:nvSpPr>
          <p:cNvPr id="8" name="Title 1">
            <a:extLst>
              <a:ext uri="{FF2B5EF4-FFF2-40B4-BE49-F238E27FC236}">
                <a16:creationId xmlns:a16="http://schemas.microsoft.com/office/drawing/2014/main" id="{443F7F5A-5456-4884-9D18-40245B7EF6A8}"/>
              </a:ext>
            </a:extLst>
          </p:cNvPr>
          <p:cNvSpPr txBox="1">
            <a:spLocks/>
          </p:cNvSpPr>
          <p:nvPr/>
        </p:nvSpPr>
        <p:spPr>
          <a:xfrm>
            <a:off x="2190750" y="136526"/>
            <a:ext cx="9153525" cy="8394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C2 – Example benefits and measures</a:t>
            </a:r>
          </a:p>
        </p:txBody>
      </p:sp>
    </p:spTree>
    <p:extLst>
      <p:ext uri="{BB962C8B-B14F-4D97-AF65-F5344CB8AC3E}">
        <p14:creationId xmlns:p14="http://schemas.microsoft.com/office/powerpoint/2010/main" val="2776854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2190750" y="205758"/>
            <a:ext cx="9153525" cy="863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D – Example of a Benefits Map</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0679112C-7BB2-4721-8D11-84DA4891FCFE}"/>
              </a:ext>
            </a:extLst>
          </p:cNvPr>
          <p:cNvSpPr txBox="1"/>
          <p:nvPr/>
        </p:nvSpPr>
        <p:spPr>
          <a:xfrm>
            <a:off x="555067" y="996307"/>
            <a:ext cx="11252123" cy="523220"/>
          </a:xfrm>
          <a:prstGeom prst="rect">
            <a:avLst/>
          </a:prstGeom>
          <a:solidFill>
            <a:srgbClr val="5B9BD5">
              <a:lumMod val="60000"/>
              <a:lumOff val="40000"/>
            </a:srgbClr>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Benefits Mapping is a </a:t>
            </a:r>
            <a:r>
              <a:rPr kumimoji="0" lang="en-US"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technique for identifying the benefits of a scheme, establishing how they link to project activities and demonstrating how they contribute to achieving strategic goals and objectives. </a:t>
            </a:r>
            <a:r>
              <a:rPr kumimoji="0" lang="en-US" sz="1400" b="0" i="1"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Below is an example benefit map. </a:t>
            </a:r>
          </a:p>
        </p:txBody>
      </p:sp>
      <p:sp>
        <p:nvSpPr>
          <p:cNvPr id="56" name="TextBox 55">
            <a:extLst>
              <a:ext uri="{FF2B5EF4-FFF2-40B4-BE49-F238E27FC236}">
                <a16:creationId xmlns:a16="http://schemas.microsoft.com/office/drawing/2014/main" id="{5B51CAD9-B95C-40E1-91D4-2EE1E99EA224}"/>
              </a:ext>
            </a:extLst>
          </p:cNvPr>
          <p:cNvSpPr txBox="1"/>
          <p:nvPr/>
        </p:nvSpPr>
        <p:spPr>
          <a:xfrm>
            <a:off x="581874" y="6479613"/>
            <a:ext cx="11225316" cy="272382"/>
          </a:xfrm>
          <a:prstGeom prst="rect">
            <a:avLst/>
          </a:prstGeom>
          <a:solidFill>
            <a:srgbClr val="B3B3B3">
              <a:lumMod val="50000"/>
            </a:srgbClr>
          </a:solidFill>
          <a:ln>
            <a:noFill/>
          </a:ln>
        </p:spPr>
        <p:txBody>
          <a:bodyPr wrap="square" rtlCol="0">
            <a:spAutoFit/>
          </a:bodyPr>
          <a:lstStyle/>
          <a:p>
            <a:pPr algn="ctr" defTabSz="457200">
              <a:lnSpc>
                <a:spcPct val="90000"/>
              </a:lnSpc>
              <a:spcBef>
                <a:spcPts val="200"/>
              </a:spcBef>
              <a:spcAft>
                <a:spcPts val="400"/>
              </a:spcAft>
              <a:defRPr/>
            </a:pPr>
            <a:r>
              <a:rPr lang="en-GB" sz="1300" b="1" kern="0" dirty="0">
                <a:solidFill>
                  <a:prstClr val="white"/>
                </a:solidFill>
                <a:latin typeface="Arial" panose="020B0604020202020204" pitchFamily="34" charset="0"/>
                <a:cs typeface="Arial" panose="020B0604020202020204" pitchFamily="34" charset="0"/>
              </a:rPr>
              <a:t>Benefit Mapping encourages a rigorous analysis of the relationships between project activities, the intended Benefits, Goals and Vision</a:t>
            </a:r>
          </a:p>
        </p:txBody>
      </p:sp>
      <p:sp>
        <p:nvSpPr>
          <p:cNvPr id="57" name="Rectangle: Rounded Corners 56">
            <a:extLst>
              <a:ext uri="{FF2B5EF4-FFF2-40B4-BE49-F238E27FC236}">
                <a16:creationId xmlns:a16="http://schemas.microsoft.com/office/drawing/2014/main" id="{4603AC7F-694F-4B32-878E-02616F1732D0}"/>
              </a:ext>
            </a:extLst>
          </p:cNvPr>
          <p:cNvSpPr/>
          <p:nvPr/>
        </p:nvSpPr>
        <p:spPr>
          <a:xfrm>
            <a:off x="536018" y="1589099"/>
            <a:ext cx="1828800" cy="574668"/>
          </a:xfrm>
          <a:prstGeom prst="roundRect">
            <a:avLst/>
          </a:prstGeom>
          <a:solidFill>
            <a:srgbClr val="5B9BD5">
              <a:lumMod val="20000"/>
              <a:lumOff val="80000"/>
            </a:srgbClr>
          </a:solidFill>
          <a:ln w="12700" cap="flat" cmpd="sng" algn="ctr">
            <a:solidFill>
              <a:srgbClr val="4472C4">
                <a:shade val="50000"/>
              </a:srgbClr>
            </a:solidFill>
            <a:prstDash val="solid"/>
            <a:miter lim="800000"/>
          </a:ln>
          <a:effectLst/>
        </p:spPr>
        <p:txBody>
          <a:bodyPr lIns="0" tIns="0" rIns="0" bIns="0" rtlCol="0" anchor="t">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ysClr val="windowText" lastClr="000000"/>
                </a:solidFill>
                <a:effectLst/>
                <a:uLnTx/>
                <a:uFillTx/>
                <a:latin typeface="Calibri" panose="020F0502020204030204"/>
                <a:ea typeface="+mn-ea"/>
                <a:cs typeface="+mn-cs"/>
              </a:rPr>
              <a:t>Strategic Goal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dirty="0">
                <a:ln>
                  <a:noFill/>
                </a:ln>
                <a:solidFill>
                  <a:sysClr val="windowText" lastClr="000000"/>
                </a:solidFill>
                <a:effectLst/>
                <a:uLnTx/>
                <a:uFillTx/>
                <a:latin typeface="Calibri" panose="020F0502020204030204"/>
                <a:ea typeface="+mn-ea"/>
                <a:cs typeface="+mn-cs"/>
              </a:rPr>
              <a:t>How does the project link to the 5 year plan.</a:t>
            </a:r>
          </a:p>
        </p:txBody>
      </p:sp>
      <p:graphicFrame>
        <p:nvGraphicFramePr>
          <p:cNvPr id="4" name="Table 3">
            <a:extLst>
              <a:ext uri="{FF2B5EF4-FFF2-40B4-BE49-F238E27FC236}">
                <a16:creationId xmlns:a16="http://schemas.microsoft.com/office/drawing/2014/main" id="{25DEB24D-8DFA-483F-ADF7-67B964859BBB}"/>
              </a:ext>
            </a:extLst>
          </p:cNvPr>
          <p:cNvGraphicFramePr>
            <a:graphicFrameLocks noGrp="1"/>
          </p:cNvGraphicFramePr>
          <p:nvPr>
            <p:extLst>
              <p:ext uri="{D42A27DB-BD31-4B8C-83A1-F6EECF244321}">
                <p14:modId xmlns:p14="http://schemas.microsoft.com/office/powerpoint/2010/main" val="2715436825"/>
              </p:ext>
            </p:extLst>
          </p:nvPr>
        </p:nvGraphicFramePr>
        <p:xfrm>
          <a:off x="536018" y="2229322"/>
          <a:ext cx="1828800" cy="341630"/>
        </p:xfrm>
        <a:graphic>
          <a:graphicData uri="http://schemas.openxmlformats.org/drawingml/2006/table">
            <a:tbl>
              <a:tblPr/>
              <a:tblGrid>
                <a:gridCol w="1828800">
                  <a:extLst>
                    <a:ext uri="{9D8B030D-6E8A-4147-A177-3AD203B41FA5}">
                      <a16:colId xmlns:a16="http://schemas.microsoft.com/office/drawing/2014/main" val="2753010578"/>
                    </a:ext>
                  </a:extLst>
                </a:gridCol>
              </a:tblGrid>
              <a:tr h="0">
                <a:tc>
                  <a:txBody>
                    <a:bodyPr/>
                    <a:lstStyle/>
                    <a:p>
                      <a:pPr algn="ctr" fontAlgn="b"/>
                      <a:r>
                        <a:rPr lang="en-GB" sz="1100" b="1" i="1" u="none" strike="noStrike" dirty="0">
                          <a:solidFill>
                            <a:srgbClr val="000000"/>
                          </a:solidFill>
                          <a:effectLst/>
                          <a:latin typeface="Calibri" panose="020F0502020204030204" pitchFamily="34" charset="0"/>
                        </a:rPr>
                        <a:t>We will support the 5 year plan in these areas</a:t>
                      </a:r>
                    </a:p>
                  </a:txBody>
                  <a:tcPr marL="6350" marR="6350" marT="6350" marB="0" anchor="b">
                    <a:lnL>
                      <a:noFill/>
                    </a:lnL>
                    <a:lnR>
                      <a:noFill/>
                    </a:lnR>
                    <a:lnT>
                      <a:noFill/>
                    </a:lnT>
                    <a:lnB>
                      <a:noFill/>
                    </a:lnB>
                  </a:tcPr>
                </a:tc>
                <a:extLst>
                  <a:ext uri="{0D108BD9-81ED-4DB2-BD59-A6C34878D82A}">
                    <a16:rowId xmlns:a16="http://schemas.microsoft.com/office/drawing/2014/main" val="913823239"/>
                  </a:ext>
                </a:extLst>
              </a:tr>
            </a:tbl>
          </a:graphicData>
        </a:graphic>
      </p:graphicFrame>
      <p:sp>
        <p:nvSpPr>
          <p:cNvPr id="58" name="Rectangle: Rounded Corners 57">
            <a:extLst>
              <a:ext uri="{FF2B5EF4-FFF2-40B4-BE49-F238E27FC236}">
                <a16:creationId xmlns:a16="http://schemas.microsoft.com/office/drawing/2014/main" id="{633F50F2-F51D-40BF-9578-05E9B36960B8}"/>
              </a:ext>
            </a:extLst>
          </p:cNvPr>
          <p:cNvSpPr/>
          <p:nvPr/>
        </p:nvSpPr>
        <p:spPr>
          <a:xfrm>
            <a:off x="2931580" y="1589099"/>
            <a:ext cx="1771650" cy="574668"/>
          </a:xfrm>
          <a:prstGeom prst="roundRect">
            <a:avLst/>
          </a:prstGeom>
          <a:solidFill>
            <a:srgbClr val="BD92DE"/>
          </a:solidFill>
          <a:ln w="12700" cap="flat" cmpd="sng" algn="ctr">
            <a:solidFill>
              <a:srgbClr val="4472C4">
                <a:shade val="50000"/>
              </a:srgbClr>
            </a:solidFill>
            <a:prstDash val="solid"/>
            <a:miter lim="800000"/>
          </a:ln>
          <a:effectLst/>
        </p:spPr>
        <p:txBody>
          <a:bodyPr lIns="0" tIns="0" rIns="0" bIns="0" rtlCol="0" anchor="t">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ysClr val="windowText" lastClr="000000"/>
                </a:solidFill>
                <a:effectLst/>
                <a:uLnTx/>
                <a:uFillTx/>
                <a:latin typeface="Calibri" panose="020F0502020204030204"/>
                <a:ea typeface="+mn-ea"/>
                <a:cs typeface="+mn-cs"/>
              </a:rPr>
              <a:t>Benefit / </a:t>
            </a:r>
            <a:r>
              <a:rPr kumimoji="0" lang="en-GB" sz="1100" b="0" i="0" u="none" strike="noStrike" kern="0" cap="none" spc="0" normalizeH="0" baseline="0" noProof="0">
                <a:ln>
                  <a:noFill/>
                </a:ln>
                <a:solidFill>
                  <a:sysClr val="window" lastClr="FFFFFF"/>
                </a:solidFill>
                <a:effectLst/>
                <a:uLnTx/>
                <a:uFillTx/>
                <a:latin typeface="Calibri" panose="020F0502020204030204"/>
                <a:ea typeface="+mn-ea"/>
                <a:cs typeface="+mn-cs"/>
              </a:rPr>
              <a:t>Disbenefit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a:ln>
                  <a:noFill/>
                </a:ln>
                <a:solidFill>
                  <a:sysClr val="windowText" lastClr="000000"/>
                </a:solidFill>
                <a:effectLst/>
                <a:uLnTx/>
                <a:uFillTx/>
                <a:latin typeface="Calibri" panose="020F0502020204030204"/>
                <a:ea typeface="+mn-ea"/>
                <a:cs typeface="+mn-cs"/>
              </a:rPr>
              <a:t>The measurable improvement from the business change  </a:t>
            </a:r>
          </a:p>
        </p:txBody>
      </p:sp>
      <p:graphicFrame>
        <p:nvGraphicFramePr>
          <p:cNvPr id="5" name="Table 4">
            <a:extLst>
              <a:ext uri="{FF2B5EF4-FFF2-40B4-BE49-F238E27FC236}">
                <a16:creationId xmlns:a16="http://schemas.microsoft.com/office/drawing/2014/main" id="{B166624F-679C-459B-9D0C-2FC7642DF350}"/>
              </a:ext>
            </a:extLst>
          </p:cNvPr>
          <p:cNvGraphicFramePr>
            <a:graphicFrameLocks noGrp="1"/>
          </p:cNvGraphicFramePr>
          <p:nvPr>
            <p:extLst>
              <p:ext uri="{D42A27DB-BD31-4B8C-83A1-F6EECF244321}">
                <p14:modId xmlns:p14="http://schemas.microsoft.com/office/powerpoint/2010/main" val="3522624445"/>
              </p:ext>
            </p:extLst>
          </p:nvPr>
        </p:nvGraphicFramePr>
        <p:xfrm>
          <a:off x="2931580" y="2249680"/>
          <a:ext cx="1771650" cy="341630"/>
        </p:xfrm>
        <a:graphic>
          <a:graphicData uri="http://schemas.openxmlformats.org/drawingml/2006/table">
            <a:tbl>
              <a:tblPr/>
              <a:tblGrid>
                <a:gridCol w="1771650">
                  <a:extLst>
                    <a:ext uri="{9D8B030D-6E8A-4147-A177-3AD203B41FA5}">
                      <a16:colId xmlns:a16="http://schemas.microsoft.com/office/drawing/2014/main" val="999478513"/>
                    </a:ext>
                  </a:extLst>
                </a:gridCol>
              </a:tblGrid>
              <a:tr h="0">
                <a:tc>
                  <a:txBody>
                    <a:bodyPr/>
                    <a:lstStyle/>
                    <a:p>
                      <a:pPr algn="ctr" fontAlgn="b"/>
                      <a:r>
                        <a:rPr lang="en-GB" sz="1100" b="1" i="1" u="none" strike="noStrike" dirty="0">
                          <a:solidFill>
                            <a:srgbClr val="000000"/>
                          </a:solidFill>
                          <a:effectLst/>
                          <a:latin typeface="Calibri" panose="020F0502020204030204" pitchFamily="34" charset="0"/>
                        </a:rPr>
                        <a:t>Through these measurable improvements</a:t>
                      </a:r>
                    </a:p>
                  </a:txBody>
                  <a:tcPr marL="6350" marR="6350" marT="6350" marB="0" anchor="b">
                    <a:lnL>
                      <a:noFill/>
                    </a:lnL>
                    <a:lnR>
                      <a:noFill/>
                    </a:lnR>
                    <a:lnT>
                      <a:noFill/>
                    </a:lnT>
                    <a:lnB>
                      <a:noFill/>
                    </a:lnB>
                  </a:tcPr>
                </a:tc>
                <a:extLst>
                  <a:ext uri="{0D108BD9-81ED-4DB2-BD59-A6C34878D82A}">
                    <a16:rowId xmlns:a16="http://schemas.microsoft.com/office/drawing/2014/main" val="421489539"/>
                  </a:ext>
                </a:extLst>
              </a:tr>
            </a:tbl>
          </a:graphicData>
        </a:graphic>
      </p:graphicFrame>
      <p:sp>
        <p:nvSpPr>
          <p:cNvPr id="59" name="Rectangle: Rounded Corners 58">
            <a:extLst>
              <a:ext uri="{FF2B5EF4-FFF2-40B4-BE49-F238E27FC236}">
                <a16:creationId xmlns:a16="http://schemas.microsoft.com/office/drawing/2014/main" id="{1C08082D-78EE-471D-9C49-09A91BB9EBF7}"/>
              </a:ext>
            </a:extLst>
          </p:cNvPr>
          <p:cNvSpPr/>
          <p:nvPr/>
        </p:nvSpPr>
        <p:spPr>
          <a:xfrm>
            <a:off x="5252586" y="1568585"/>
            <a:ext cx="1831975" cy="646986"/>
          </a:xfrm>
          <a:prstGeom prst="roundRect">
            <a:avLst/>
          </a:prstGeom>
          <a:solidFill>
            <a:srgbClr val="ED7D31"/>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sysClr val="windowText" lastClr="000000"/>
                </a:solidFill>
                <a:effectLst/>
                <a:uLnTx/>
                <a:uFillTx/>
                <a:latin typeface="Calibri" panose="020F0502020204030204"/>
                <a:ea typeface="+mn-ea"/>
                <a:cs typeface="+mn-cs"/>
              </a:rPr>
              <a:t>Business Change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dirty="0">
                <a:ln>
                  <a:noFill/>
                </a:ln>
                <a:solidFill>
                  <a:sysClr val="windowText" lastClr="000000"/>
                </a:solidFill>
                <a:effectLst/>
                <a:uLnTx/>
                <a:uFillTx/>
                <a:latin typeface="Calibri" panose="020F0502020204030204"/>
                <a:ea typeface="+mn-ea"/>
                <a:cs typeface="+mn-cs"/>
              </a:rPr>
              <a:t>How things are done differently when an organisation improves.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dirty="0">
                <a:ln>
                  <a:noFill/>
                </a:ln>
                <a:solidFill>
                  <a:sysClr val="windowText" lastClr="000000"/>
                </a:solidFill>
                <a:effectLst/>
                <a:uLnTx/>
                <a:uFillTx/>
                <a:latin typeface="Calibri" panose="020F0502020204030204"/>
                <a:ea typeface="+mn-ea"/>
                <a:cs typeface="+mn-cs"/>
              </a:rPr>
              <a:t>(Also known as an Outcom</a:t>
            </a:r>
            <a:r>
              <a:rPr kumimoji="0" lang="en-GB" sz="900" b="0" i="0" u="none" strike="noStrike" kern="0" cap="none" spc="0" normalizeH="0" baseline="0" noProof="0" dirty="0">
                <a:ln>
                  <a:noFill/>
                </a:ln>
                <a:solidFill>
                  <a:sysClr val="windowText" lastClr="000000"/>
                </a:solidFill>
                <a:effectLst/>
                <a:uLnTx/>
                <a:uFillTx/>
                <a:latin typeface="Calibri" panose="020F0502020204030204"/>
                <a:ea typeface="+mn-ea"/>
                <a:cs typeface="+mn-cs"/>
              </a:rPr>
              <a:t>e)</a:t>
            </a:r>
          </a:p>
        </p:txBody>
      </p:sp>
      <p:sp>
        <p:nvSpPr>
          <p:cNvPr id="60" name="TextBox 59">
            <a:extLst>
              <a:ext uri="{FF2B5EF4-FFF2-40B4-BE49-F238E27FC236}">
                <a16:creationId xmlns:a16="http://schemas.microsoft.com/office/drawing/2014/main" id="{0EBDC5D7-6D5B-43C3-85D2-BA1CD5A93830}"/>
              </a:ext>
            </a:extLst>
          </p:cNvPr>
          <p:cNvSpPr txBox="1"/>
          <p:nvPr/>
        </p:nvSpPr>
        <p:spPr>
          <a:xfrm>
            <a:off x="7689394" y="2289836"/>
            <a:ext cx="1835150" cy="261610"/>
          </a:xfrm>
          <a:prstGeom prst="rect">
            <a:avLst/>
          </a:prstGeom>
          <a:noFill/>
        </p:spPr>
        <p:txBody>
          <a:bodyPr wrap="square">
            <a:spAutoFit/>
          </a:bodyPr>
          <a:lstStyle/>
          <a:p>
            <a:pPr algn="ctr"/>
            <a:r>
              <a:rPr lang="en-GB" sz="1100" b="1" i="1" dirty="0">
                <a:solidFill>
                  <a:srgbClr val="000000"/>
                </a:solidFill>
                <a:latin typeface="Calibri" panose="020F0502020204030204" pitchFamily="34" charset="0"/>
              </a:rPr>
              <a:t>By delivering this</a:t>
            </a:r>
            <a:endParaRPr lang="en-GB" dirty="0"/>
          </a:p>
        </p:txBody>
      </p:sp>
      <p:graphicFrame>
        <p:nvGraphicFramePr>
          <p:cNvPr id="61" name="Table 60">
            <a:extLst>
              <a:ext uri="{FF2B5EF4-FFF2-40B4-BE49-F238E27FC236}">
                <a16:creationId xmlns:a16="http://schemas.microsoft.com/office/drawing/2014/main" id="{36E5432C-26EC-4DB3-9E42-61D0556F1881}"/>
              </a:ext>
            </a:extLst>
          </p:cNvPr>
          <p:cNvGraphicFramePr>
            <a:graphicFrameLocks noGrp="1"/>
          </p:cNvGraphicFramePr>
          <p:nvPr>
            <p:extLst>
              <p:ext uri="{D42A27DB-BD31-4B8C-83A1-F6EECF244321}">
                <p14:modId xmlns:p14="http://schemas.microsoft.com/office/powerpoint/2010/main" val="988139734"/>
              </p:ext>
            </p:extLst>
          </p:nvPr>
        </p:nvGraphicFramePr>
        <p:xfrm>
          <a:off x="5252586" y="2284516"/>
          <a:ext cx="1814904" cy="341630"/>
        </p:xfrm>
        <a:graphic>
          <a:graphicData uri="http://schemas.openxmlformats.org/drawingml/2006/table">
            <a:tbl>
              <a:tblPr/>
              <a:tblGrid>
                <a:gridCol w="1814904">
                  <a:extLst>
                    <a:ext uri="{9D8B030D-6E8A-4147-A177-3AD203B41FA5}">
                      <a16:colId xmlns:a16="http://schemas.microsoft.com/office/drawing/2014/main" val="312809589"/>
                    </a:ext>
                  </a:extLst>
                </a:gridCol>
              </a:tblGrid>
              <a:tr h="0">
                <a:tc>
                  <a:txBody>
                    <a:bodyPr/>
                    <a:lstStyle/>
                    <a:p>
                      <a:pPr algn="ctr" fontAlgn="b"/>
                      <a:r>
                        <a:rPr lang="en-GB" sz="1100" b="1" i="1" u="none" strike="noStrike" dirty="0">
                          <a:solidFill>
                            <a:srgbClr val="000000"/>
                          </a:solidFill>
                          <a:effectLst/>
                          <a:latin typeface="Calibri" panose="020F0502020204030204" pitchFamily="34" charset="0"/>
                        </a:rPr>
                        <a:t>Which are the result of these changes</a:t>
                      </a:r>
                    </a:p>
                  </a:txBody>
                  <a:tcPr marL="6350" marR="6350" marT="6350" marB="0" anchor="b">
                    <a:lnL>
                      <a:noFill/>
                    </a:lnL>
                    <a:lnR>
                      <a:noFill/>
                    </a:lnR>
                    <a:lnT>
                      <a:noFill/>
                    </a:lnT>
                    <a:lnB>
                      <a:noFill/>
                    </a:lnB>
                  </a:tcPr>
                </a:tc>
                <a:extLst>
                  <a:ext uri="{0D108BD9-81ED-4DB2-BD59-A6C34878D82A}">
                    <a16:rowId xmlns:a16="http://schemas.microsoft.com/office/drawing/2014/main" val="714897168"/>
                  </a:ext>
                </a:extLst>
              </a:tr>
            </a:tbl>
          </a:graphicData>
        </a:graphic>
      </p:graphicFrame>
      <p:sp>
        <p:nvSpPr>
          <p:cNvPr id="62" name="Rectangle: Rounded Corners 61">
            <a:extLst>
              <a:ext uri="{FF2B5EF4-FFF2-40B4-BE49-F238E27FC236}">
                <a16:creationId xmlns:a16="http://schemas.microsoft.com/office/drawing/2014/main" id="{A5EF508F-12C1-41B3-AEAF-F7F25D6F7570}"/>
              </a:ext>
            </a:extLst>
          </p:cNvPr>
          <p:cNvSpPr/>
          <p:nvPr/>
        </p:nvSpPr>
        <p:spPr>
          <a:xfrm>
            <a:off x="7689394" y="1574981"/>
            <a:ext cx="1835150" cy="708025"/>
          </a:xfrm>
          <a:prstGeom prst="roundRect">
            <a:avLst/>
          </a:prstGeom>
          <a:solidFill>
            <a:sysClr val="window" lastClr="FFFFFF">
              <a:lumMod val="50000"/>
            </a:sysClr>
          </a:solidFill>
          <a:ln w="12700" cap="flat" cmpd="sng" algn="ctr">
            <a:solidFill>
              <a:srgbClr val="4472C4">
                <a:shade val="50000"/>
              </a:srgbClr>
            </a:solidFill>
            <a:prstDash val="solid"/>
            <a:miter lim="800000"/>
          </a:ln>
          <a:effectLst/>
        </p:spPr>
        <p:txBody>
          <a:bodyPr lIns="0" tIns="0" rIns="0" bIns="0" rtlCol="0" anchor="t">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ysClr val="window" lastClr="FFFFFF"/>
                </a:solidFill>
                <a:effectLst/>
                <a:uLnTx/>
                <a:uFillTx/>
                <a:latin typeface="Calibri" panose="020F0502020204030204"/>
                <a:ea typeface="+mn-ea"/>
                <a:cs typeface="+mn-cs"/>
              </a:rPr>
              <a:t>Deliverables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dirty="0">
                <a:ln>
                  <a:noFill/>
                </a:ln>
                <a:solidFill>
                  <a:sysClr val="window" lastClr="FFFFFF"/>
                </a:solidFill>
                <a:effectLst/>
                <a:uLnTx/>
                <a:uFillTx/>
                <a:latin typeface="Calibri" panose="020F0502020204030204"/>
                <a:ea typeface="+mn-ea"/>
                <a:cs typeface="+mn-cs"/>
              </a:rPr>
              <a:t>The goods or services produced as a result of a project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dirty="0">
                <a:ln>
                  <a:noFill/>
                </a:ln>
                <a:solidFill>
                  <a:sysClr val="window" lastClr="FFFFFF"/>
                </a:solidFill>
                <a:effectLst/>
                <a:uLnTx/>
                <a:uFillTx/>
                <a:latin typeface="Calibri" panose="020F0502020204030204"/>
                <a:ea typeface="+mn-ea"/>
                <a:cs typeface="+mn-cs"/>
              </a:rPr>
              <a:t>(Also known as an Output) </a:t>
            </a:r>
          </a:p>
        </p:txBody>
      </p:sp>
      <p:sp>
        <p:nvSpPr>
          <p:cNvPr id="63" name="Rectangle: Rounded Corners 62">
            <a:extLst>
              <a:ext uri="{FF2B5EF4-FFF2-40B4-BE49-F238E27FC236}">
                <a16:creationId xmlns:a16="http://schemas.microsoft.com/office/drawing/2014/main" id="{9D9E3631-7F9A-4E6A-9E33-F4CE8E3A9661}"/>
              </a:ext>
            </a:extLst>
          </p:cNvPr>
          <p:cNvSpPr/>
          <p:nvPr/>
        </p:nvSpPr>
        <p:spPr>
          <a:xfrm>
            <a:off x="9997441" y="1559876"/>
            <a:ext cx="1790700" cy="688294"/>
          </a:xfrm>
          <a:prstGeom prst="roundRect">
            <a:avLst/>
          </a:prstGeom>
          <a:solidFill>
            <a:sysClr val="window" lastClr="FFFFFF">
              <a:lumMod val="85000"/>
            </a:sysClr>
          </a:solidFill>
          <a:ln w="12700" cap="flat" cmpd="sng" algn="ctr">
            <a:solidFill>
              <a:srgbClr val="4472C4">
                <a:shade val="50000"/>
              </a:srgbClr>
            </a:solidFill>
            <a:prstDash val="solid"/>
            <a:miter lim="800000"/>
          </a:ln>
          <a:effectLst/>
        </p:spPr>
        <p:txBody>
          <a:bodyPr lIns="0" tIns="0" rIns="0" bIns="0" rtlCol="0" anchor="t">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sysClr val="windowText" lastClr="000000"/>
                </a:solidFill>
                <a:effectLst/>
                <a:uLnTx/>
                <a:uFillTx/>
                <a:latin typeface="Calibri" panose="020F0502020204030204"/>
                <a:ea typeface="+mn-ea"/>
                <a:cs typeface="+mn-cs"/>
              </a:rPr>
              <a:t>Objectives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0" i="1" u="none" strike="noStrike" kern="0" cap="none" spc="0" normalizeH="0" baseline="0" noProof="0" dirty="0">
                <a:ln>
                  <a:noFill/>
                </a:ln>
                <a:solidFill>
                  <a:sysClr val="windowText" lastClr="000000"/>
                </a:solidFill>
                <a:effectLst/>
                <a:uLnTx/>
                <a:uFillTx/>
                <a:latin typeface="Calibri" panose="020F0502020204030204"/>
                <a:ea typeface="+mn-ea"/>
                <a:cs typeface="+mn-cs"/>
              </a:rPr>
              <a:t>What the project is planning to achieve, this should link to the scope of the project</a:t>
            </a:r>
            <a:r>
              <a:rPr kumimoji="0" lang="en-GB" sz="900" b="0" i="0" u="none" strike="noStrike" kern="0" cap="none" spc="0" normalizeH="0" baseline="0" noProof="0" dirty="0">
                <a:ln>
                  <a:noFill/>
                </a:ln>
                <a:solidFill>
                  <a:sysClr val="windowText" lastClr="000000"/>
                </a:solidFill>
                <a:effectLst/>
                <a:uLnTx/>
                <a:uFillTx/>
                <a:latin typeface="Calibri" panose="020F0502020204030204"/>
                <a:ea typeface="+mn-ea"/>
                <a:cs typeface="+mn-cs"/>
              </a:rPr>
              <a:t>.</a:t>
            </a:r>
          </a:p>
        </p:txBody>
      </p:sp>
      <p:sp>
        <p:nvSpPr>
          <p:cNvPr id="65" name="TextBox 64">
            <a:extLst>
              <a:ext uri="{FF2B5EF4-FFF2-40B4-BE49-F238E27FC236}">
                <a16:creationId xmlns:a16="http://schemas.microsoft.com/office/drawing/2014/main" id="{292C5AEF-2D97-434E-96D9-F44EED6C46B9}"/>
              </a:ext>
            </a:extLst>
          </p:cNvPr>
          <p:cNvSpPr txBox="1"/>
          <p:nvPr/>
        </p:nvSpPr>
        <p:spPr>
          <a:xfrm>
            <a:off x="9997441" y="2247098"/>
            <a:ext cx="1790700" cy="261610"/>
          </a:xfrm>
          <a:prstGeom prst="rect">
            <a:avLst/>
          </a:prstGeom>
          <a:noFill/>
        </p:spPr>
        <p:txBody>
          <a:bodyPr wrap="square">
            <a:spAutoFit/>
          </a:bodyPr>
          <a:lstStyle/>
          <a:p>
            <a:pPr algn="ctr"/>
            <a:r>
              <a:rPr lang="en-GB" sz="1100" b="1" i="1" u="none" strike="noStrike" dirty="0">
                <a:solidFill>
                  <a:srgbClr val="000000"/>
                </a:solidFill>
                <a:effectLst/>
                <a:latin typeface="Calibri" panose="020F0502020204030204" pitchFamily="34" charset="0"/>
              </a:rPr>
              <a:t>From this project scope</a:t>
            </a:r>
            <a:endParaRPr lang="en-GB" dirty="0"/>
          </a:p>
        </p:txBody>
      </p:sp>
      <p:sp>
        <p:nvSpPr>
          <p:cNvPr id="66" name="Rectangle: Rounded Corners 65">
            <a:extLst>
              <a:ext uri="{FF2B5EF4-FFF2-40B4-BE49-F238E27FC236}">
                <a16:creationId xmlns:a16="http://schemas.microsoft.com/office/drawing/2014/main" id="{51AB498F-68EE-4E38-B920-9656C004ACBE}"/>
              </a:ext>
            </a:extLst>
          </p:cNvPr>
          <p:cNvSpPr/>
          <p:nvPr/>
        </p:nvSpPr>
        <p:spPr>
          <a:xfrm>
            <a:off x="540778" y="3540013"/>
            <a:ext cx="1800000" cy="681038"/>
          </a:xfrm>
          <a:prstGeom prst="roundRect">
            <a:avLst/>
          </a:prstGeom>
          <a:solidFill>
            <a:srgbClr val="5B9BD5">
              <a:lumMod val="20000"/>
              <a:lumOff val="80000"/>
            </a:srgb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ysClr val="windowText" lastClr="000000"/>
                </a:solidFill>
                <a:effectLst/>
                <a:uLnTx/>
                <a:uFillTx/>
                <a:latin typeface="Calibri" panose="020F0502020204030204"/>
                <a:ea typeface="+mn-ea"/>
                <a:cs typeface="+mn-cs"/>
              </a:rPr>
              <a:t>Our people, our values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ysClr val="windowText" lastClr="000000"/>
                </a:solidFill>
                <a:effectLst/>
                <a:uLnTx/>
                <a:uFillTx/>
                <a:latin typeface="Calibri" panose="020F0502020204030204"/>
                <a:ea typeface="+mn-ea"/>
                <a:cs typeface="+mn-cs"/>
              </a:rPr>
              <a:t>85% of our people will say the University is a good place to work</a:t>
            </a:r>
          </a:p>
        </p:txBody>
      </p:sp>
      <p:sp>
        <p:nvSpPr>
          <p:cNvPr id="67" name="Rectangle: Rounded Corners 66">
            <a:extLst>
              <a:ext uri="{FF2B5EF4-FFF2-40B4-BE49-F238E27FC236}">
                <a16:creationId xmlns:a16="http://schemas.microsoft.com/office/drawing/2014/main" id="{601AE15F-5F37-41A9-B32A-84E426A148CF}"/>
              </a:ext>
            </a:extLst>
          </p:cNvPr>
          <p:cNvSpPr/>
          <p:nvPr/>
        </p:nvSpPr>
        <p:spPr>
          <a:xfrm>
            <a:off x="555067" y="2700448"/>
            <a:ext cx="1800000" cy="681038"/>
          </a:xfrm>
          <a:prstGeom prst="roundRect">
            <a:avLst/>
          </a:prstGeom>
          <a:solidFill>
            <a:srgbClr val="5B9BD5">
              <a:lumMod val="20000"/>
              <a:lumOff val="80000"/>
            </a:srgb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ysClr val="windowText" lastClr="000000"/>
                </a:solidFill>
                <a:effectLst/>
                <a:uLnTx/>
                <a:uFillTx/>
                <a:latin typeface="Calibri" panose="020F0502020204030204"/>
                <a:ea typeface="+mn-ea"/>
                <a:cs typeface="+mn-cs"/>
              </a:rPr>
              <a:t>Financial sustainability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ysClr val="windowText" lastClr="000000"/>
                </a:solidFill>
                <a:effectLst/>
                <a:uLnTx/>
                <a:uFillTx/>
                <a:latin typeface="Calibri" panose="020F0502020204030204"/>
                <a:ea typeface="+mn-ea"/>
                <a:cs typeface="+mn-cs"/>
              </a:rPr>
              <a:t>We will be generating operating cash of 10% of revenue before strategic expenditure</a:t>
            </a:r>
          </a:p>
        </p:txBody>
      </p:sp>
      <p:sp>
        <p:nvSpPr>
          <p:cNvPr id="68" name="Rectangle: Rounded Corners 67">
            <a:extLst>
              <a:ext uri="{FF2B5EF4-FFF2-40B4-BE49-F238E27FC236}">
                <a16:creationId xmlns:a16="http://schemas.microsoft.com/office/drawing/2014/main" id="{FB0C2CE3-7FBA-43E4-8D7E-3803201F6453}"/>
              </a:ext>
            </a:extLst>
          </p:cNvPr>
          <p:cNvSpPr/>
          <p:nvPr/>
        </p:nvSpPr>
        <p:spPr>
          <a:xfrm>
            <a:off x="530677" y="4675565"/>
            <a:ext cx="1800000" cy="681038"/>
          </a:xfrm>
          <a:prstGeom prst="roundRect">
            <a:avLst/>
          </a:prstGeom>
          <a:solidFill>
            <a:srgbClr val="5B9BD5">
              <a:lumMod val="20000"/>
              <a:lumOff val="80000"/>
            </a:srgb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base"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ysClr val="windowText" lastClr="000000"/>
                </a:solidFill>
                <a:effectLst/>
                <a:uLnTx/>
                <a:uFillTx/>
                <a:latin typeface="Calibri" panose="020F0502020204030204"/>
                <a:ea typeface="+mn-ea"/>
                <a:cs typeface="+mn-cs"/>
              </a:rPr>
              <a:t>Innovation</a:t>
            </a:r>
          </a:p>
          <a:p>
            <a:pPr marL="0" marR="0" lvl="0" indent="0" algn="ctr" defTabSz="914400" eaLnBrk="1" fontAlgn="base"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a:ln>
                  <a:noFill/>
                </a:ln>
                <a:solidFill>
                  <a:sysClr val="windowText" lastClr="000000"/>
                </a:solidFill>
                <a:effectLst/>
                <a:uLnTx/>
                <a:uFillTx/>
                <a:latin typeface="Calibri" panose="020F0502020204030204"/>
                <a:ea typeface="+mn-ea"/>
                <a:cs typeface="+mn-cs"/>
              </a:rPr>
              <a:t>We will be recognised as Europe's most innovative university</a:t>
            </a:r>
          </a:p>
        </p:txBody>
      </p:sp>
      <p:sp>
        <p:nvSpPr>
          <p:cNvPr id="69" name="Rectangle: Rounded Corners 68">
            <a:extLst>
              <a:ext uri="{FF2B5EF4-FFF2-40B4-BE49-F238E27FC236}">
                <a16:creationId xmlns:a16="http://schemas.microsoft.com/office/drawing/2014/main" id="{868973BB-2044-41EC-9E34-95641E5A2C40}"/>
              </a:ext>
            </a:extLst>
          </p:cNvPr>
          <p:cNvSpPr/>
          <p:nvPr/>
        </p:nvSpPr>
        <p:spPr>
          <a:xfrm>
            <a:off x="2950629" y="2866942"/>
            <a:ext cx="1800000" cy="340519"/>
          </a:xfrm>
          <a:prstGeom prst="roundRect">
            <a:avLst/>
          </a:prstGeom>
          <a:solidFill>
            <a:srgbClr val="BD92DE"/>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Cost avoidance of £30m potential fines Dec 2022</a:t>
            </a:r>
          </a:p>
        </p:txBody>
      </p:sp>
      <p:sp>
        <p:nvSpPr>
          <p:cNvPr id="70" name="Rectangle: Rounded Corners 69">
            <a:extLst>
              <a:ext uri="{FF2B5EF4-FFF2-40B4-BE49-F238E27FC236}">
                <a16:creationId xmlns:a16="http://schemas.microsoft.com/office/drawing/2014/main" id="{6C702760-C592-449C-941F-53CF1F7B2071}"/>
              </a:ext>
            </a:extLst>
          </p:cNvPr>
          <p:cNvSpPr/>
          <p:nvPr/>
        </p:nvSpPr>
        <p:spPr>
          <a:xfrm>
            <a:off x="2912084" y="4015437"/>
            <a:ext cx="1800000" cy="681038"/>
          </a:xfrm>
          <a:prstGeom prst="roundRect">
            <a:avLst/>
          </a:prstGeom>
          <a:solidFill>
            <a:srgbClr val="BD92DE"/>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Increased effectiveness of data collection processes and the ability to process additional returns by Dec 2022</a:t>
            </a:r>
          </a:p>
        </p:txBody>
      </p:sp>
      <p:sp>
        <p:nvSpPr>
          <p:cNvPr id="71" name="Rectangle: Rounded Corners 70">
            <a:extLst>
              <a:ext uri="{FF2B5EF4-FFF2-40B4-BE49-F238E27FC236}">
                <a16:creationId xmlns:a16="http://schemas.microsoft.com/office/drawing/2014/main" id="{56463AB5-90AE-4C12-B148-AD836C8C4B4A}"/>
              </a:ext>
            </a:extLst>
          </p:cNvPr>
          <p:cNvSpPr/>
          <p:nvPr/>
        </p:nvSpPr>
        <p:spPr>
          <a:xfrm>
            <a:off x="2905615" y="5340504"/>
            <a:ext cx="1800000" cy="510778"/>
          </a:xfrm>
          <a:prstGeom prst="roundRect">
            <a:avLst/>
          </a:prstGeom>
          <a:solidFill>
            <a:srgbClr val="BD92DE"/>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Faster processing of information leading to more returns being submitted by Dec 2022</a:t>
            </a:r>
          </a:p>
        </p:txBody>
      </p:sp>
      <p:sp>
        <p:nvSpPr>
          <p:cNvPr id="72" name="Rectangle: Rounded Corners 71">
            <a:extLst>
              <a:ext uri="{FF2B5EF4-FFF2-40B4-BE49-F238E27FC236}">
                <a16:creationId xmlns:a16="http://schemas.microsoft.com/office/drawing/2014/main" id="{DF3DD728-D010-410D-8F51-128416EE7A03}"/>
              </a:ext>
            </a:extLst>
          </p:cNvPr>
          <p:cNvSpPr/>
          <p:nvPr/>
        </p:nvSpPr>
        <p:spPr>
          <a:xfrm>
            <a:off x="2936340" y="3401431"/>
            <a:ext cx="1800000" cy="510778"/>
          </a:xfrm>
          <a:prstGeom prst="roundRect">
            <a:avLst/>
          </a:prstGeom>
          <a:solidFill>
            <a:srgbClr val="BD92DE"/>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Increased operational team resilience and staff confidence scores by Dec 2022</a:t>
            </a:r>
          </a:p>
        </p:txBody>
      </p:sp>
      <p:sp>
        <p:nvSpPr>
          <p:cNvPr id="73" name="Rectangle: Rounded Corners 72">
            <a:extLst>
              <a:ext uri="{FF2B5EF4-FFF2-40B4-BE49-F238E27FC236}">
                <a16:creationId xmlns:a16="http://schemas.microsoft.com/office/drawing/2014/main" id="{85DE5B02-081A-49F9-AB66-994DF3FD41D4}"/>
              </a:ext>
            </a:extLst>
          </p:cNvPr>
          <p:cNvSpPr/>
          <p:nvPr/>
        </p:nvSpPr>
        <p:spPr>
          <a:xfrm>
            <a:off x="2913245" y="4771684"/>
            <a:ext cx="1800000" cy="510778"/>
          </a:xfrm>
          <a:prstGeom prst="roundRect">
            <a:avLst/>
          </a:prstGeom>
          <a:solidFill>
            <a:srgbClr val="BD92DE"/>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Reduction in </a:t>
            </a:r>
            <a:r>
              <a:rPr lang="en-GB" sz="1000" kern="0" dirty="0">
                <a:solidFill>
                  <a:sysClr val="windowText" lastClr="000000"/>
                </a:solidFill>
                <a:latin typeface="Calibri" panose="020F0502020204030204"/>
              </a:rPr>
              <a:t>quality checks and improved</a:t>
            </a: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 data quality and core data by Dec 2022</a:t>
            </a:r>
          </a:p>
        </p:txBody>
      </p:sp>
      <p:sp>
        <p:nvSpPr>
          <p:cNvPr id="74" name="Rectangle: Rounded Corners 73">
            <a:extLst>
              <a:ext uri="{FF2B5EF4-FFF2-40B4-BE49-F238E27FC236}">
                <a16:creationId xmlns:a16="http://schemas.microsoft.com/office/drawing/2014/main" id="{81E9F374-E4D9-47A7-A43D-56BF6CE411BE}"/>
              </a:ext>
            </a:extLst>
          </p:cNvPr>
          <p:cNvSpPr/>
          <p:nvPr/>
        </p:nvSpPr>
        <p:spPr>
          <a:xfrm>
            <a:off x="2903230" y="5926491"/>
            <a:ext cx="1800000" cy="510778"/>
          </a:xfrm>
          <a:prstGeom prst="roundRect">
            <a:avLst/>
          </a:prstGeom>
          <a:solidFill>
            <a:srgbClr val="BD92DE"/>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Improved student analytics and more resilient core data by Dec 2022</a:t>
            </a:r>
          </a:p>
        </p:txBody>
      </p:sp>
      <p:sp>
        <p:nvSpPr>
          <p:cNvPr id="75" name="Rectangle: Rounded Corners 74">
            <a:extLst>
              <a:ext uri="{FF2B5EF4-FFF2-40B4-BE49-F238E27FC236}">
                <a16:creationId xmlns:a16="http://schemas.microsoft.com/office/drawing/2014/main" id="{C6F10B88-C147-4037-A782-ED9540C10D46}"/>
              </a:ext>
            </a:extLst>
          </p:cNvPr>
          <p:cNvSpPr/>
          <p:nvPr/>
        </p:nvSpPr>
        <p:spPr>
          <a:xfrm>
            <a:off x="5283563" y="3849536"/>
            <a:ext cx="1800000" cy="340519"/>
          </a:xfrm>
          <a:prstGeom prst="roundRect">
            <a:avLst/>
          </a:prstGeom>
          <a:solidFill>
            <a:srgbClr val="ED7D31"/>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0" normalizeH="0" baseline="0" noProof="0">
                <a:ln>
                  <a:noFill/>
                </a:ln>
                <a:solidFill>
                  <a:sysClr val="windowText" lastClr="000000"/>
                </a:solidFill>
                <a:effectLst/>
                <a:uLnTx/>
                <a:uFillTx/>
                <a:latin typeface="Calibri" panose="020F0502020204030204"/>
                <a:ea typeface="+mn-ea"/>
                <a:cs typeface="+mn-cs"/>
              </a:rPr>
              <a:t>Removal of duplication in the data collection process</a:t>
            </a:r>
          </a:p>
        </p:txBody>
      </p:sp>
      <p:sp>
        <p:nvSpPr>
          <p:cNvPr id="76" name="Rectangle: Rounded Corners 75">
            <a:extLst>
              <a:ext uri="{FF2B5EF4-FFF2-40B4-BE49-F238E27FC236}">
                <a16:creationId xmlns:a16="http://schemas.microsoft.com/office/drawing/2014/main" id="{6151C453-C9C8-4EE4-9025-F025398C27F1}"/>
              </a:ext>
            </a:extLst>
          </p:cNvPr>
          <p:cNvSpPr/>
          <p:nvPr/>
        </p:nvSpPr>
        <p:spPr>
          <a:xfrm>
            <a:off x="5281976" y="5169615"/>
            <a:ext cx="1800000" cy="340519"/>
          </a:xfrm>
          <a:prstGeom prst="roundRect">
            <a:avLst/>
          </a:prstGeom>
          <a:solidFill>
            <a:srgbClr val="ED7D31"/>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0" normalizeH="0" baseline="0" noProof="0">
                <a:ln>
                  <a:noFill/>
                </a:ln>
                <a:solidFill>
                  <a:sysClr val="windowText" lastClr="000000"/>
                </a:solidFill>
                <a:effectLst/>
                <a:uLnTx/>
                <a:uFillTx/>
                <a:latin typeface="Calibri" panose="020F0502020204030204"/>
                <a:ea typeface="+mn-ea"/>
                <a:cs typeface="+mn-cs"/>
              </a:rPr>
              <a:t>Consistent 'Right first time' data entry</a:t>
            </a:r>
          </a:p>
        </p:txBody>
      </p:sp>
      <p:sp>
        <p:nvSpPr>
          <p:cNvPr id="77" name="Rectangle: Rounded Corners 76">
            <a:extLst>
              <a:ext uri="{FF2B5EF4-FFF2-40B4-BE49-F238E27FC236}">
                <a16:creationId xmlns:a16="http://schemas.microsoft.com/office/drawing/2014/main" id="{7DBACD56-AAB0-4588-A892-4D15D5100284}"/>
              </a:ext>
            </a:extLst>
          </p:cNvPr>
          <p:cNvSpPr/>
          <p:nvPr/>
        </p:nvSpPr>
        <p:spPr>
          <a:xfrm>
            <a:off x="5270866" y="4387842"/>
            <a:ext cx="1800000" cy="340519"/>
          </a:xfrm>
          <a:prstGeom prst="roundRect">
            <a:avLst/>
          </a:prstGeom>
          <a:solidFill>
            <a:srgbClr val="ED7D31"/>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0" normalizeH="0" baseline="0" noProof="0">
                <a:ln>
                  <a:noFill/>
                </a:ln>
                <a:solidFill>
                  <a:sysClr val="windowText" lastClr="000000"/>
                </a:solidFill>
                <a:effectLst/>
                <a:uLnTx/>
                <a:uFillTx/>
                <a:latin typeface="Calibri" panose="020F0502020204030204"/>
                <a:ea typeface="+mn-ea"/>
                <a:cs typeface="+mn-cs"/>
              </a:rPr>
              <a:t>A consistent level of knowledge and expertise  across the team</a:t>
            </a:r>
          </a:p>
        </p:txBody>
      </p:sp>
      <p:sp>
        <p:nvSpPr>
          <p:cNvPr id="78" name="Rectangle: Rounded Corners 77">
            <a:extLst>
              <a:ext uri="{FF2B5EF4-FFF2-40B4-BE49-F238E27FC236}">
                <a16:creationId xmlns:a16="http://schemas.microsoft.com/office/drawing/2014/main" id="{6B95D321-FB1D-417D-987C-104532AA1014}"/>
              </a:ext>
            </a:extLst>
          </p:cNvPr>
          <p:cNvSpPr/>
          <p:nvPr/>
        </p:nvSpPr>
        <p:spPr>
          <a:xfrm>
            <a:off x="5268573" y="2858820"/>
            <a:ext cx="1800000" cy="340519"/>
          </a:xfrm>
          <a:prstGeom prst="roundRect">
            <a:avLst/>
          </a:prstGeom>
          <a:solidFill>
            <a:srgbClr val="ED7D31"/>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0" normalizeH="0" baseline="0" noProof="0" dirty="0">
                <a:ln>
                  <a:noFill/>
                </a:ln>
                <a:solidFill>
                  <a:sysClr val="windowText" lastClr="000000"/>
                </a:solidFill>
                <a:effectLst/>
                <a:uLnTx/>
                <a:uFillTx/>
                <a:latin typeface="Calibri" panose="020F0502020204030204"/>
                <a:ea typeface="+mn-ea"/>
                <a:cs typeface="+mn-cs"/>
              </a:rPr>
              <a:t>Mandatory compliance with </a:t>
            </a:r>
            <a:r>
              <a:rPr lang="en-GB" sz="1000" kern="0" dirty="0">
                <a:solidFill>
                  <a:sysClr val="windowText" lastClr="000000"/>
                </a:solidFill>
                <a:latin typeface="Calibri" panose="020F0502020204030204"/>
              </a:rPr>
              <a:t>national</a:t>
            </a:r>
            <a:r>
              <a:rPr kumimoji="0" lang="en-GB" sz="1000" i="0" u="none" strike="noStrike" kern="0" cap="none" spc="0" normalizeH="0" baseline="0" noProof="0" dirty="0">
                <a:ln>
                  <a:noFill/>
                </a:ln>
                <a:solidFill>
                  <a:sysClr val="windowText" lastClr="000000"/>
                </a:solidFill>
                <a:effectLst/>
                <a:uLnTx/>
                <a:uFillTx/>
                <a:latin typeface="Calibri" panose="020F0502020204030204"/>
                <a:ea typeface="+mn-ea"/>
                <a:cs typeface="+mn-cs"/>
              </a:rPr>
              <a:t> data requirements  </a:t>
            </a:r>
          </a:p>
        </p:txBody>
      </p:sp>
      <p:sp>
        <p:nvSpPr>
          <p:cNvPr id="79" name="Rectangle: Rounded Corners 78">
            <a:extLst>
              <a:ext uri="{FF2B5EF4-FFF2-40B4-BE49-F238E27FC236}">
                <a16:creationId xmlns:a16="http://schemas.microsoft.com/office/drawing/2014/main" id="{25687EAB-1277-4DD1-8F3D-E752CFCC0B2D}"/>
              </a:ext>
            </a:extLst>
          </p:cNvPr>
          <p:cNvSpPr/>
          <p:nvPr/>
        </p:nvSpPr>
        <p:spPr>
          <a:xfrm>
            <a:off x="7689394" y="2930329"/>
            <a:ext cx="1800000" cy="170259"/>
          </a:xfrm>
          <a:prstGeom prst="roundRect">
            <a:avLst/>
          </a:prstGeom>
          <a:solidFill>
            <a:sysClr val="window" lastClr="FFFFFF">
              <a:lumMod val="50000"/>
            </a:sys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0" normalizeH="0" baseline="0" noProof="0" dirty="0">
                <a:ln>
                  <a:noFill/>
                </a:ln>
                <a:solidFill>
                  <a:sysClr val="window" lastClr="FFFFFF"/>
                </a:solidFill>
                <a:effectLst/>
                <a:uLnTx/>
                <a:uFillTx/>
                <a:latin typeface="Calibri" panose="020F0502020204030204"/>
                <a:ea typeface="+mn-ea"/>
                <a:cs typeface="+mn-cs"/>
              </a:rPr>
              <a:t>Implementation of </a:t>
            </a:r>
            <a:r>
              <a:rPr lang="en-GB" sz="1000" kern="0" dirty="0">
                <a:solidFill>
                  <a:sysClr val="window" lastClr="FFFFFF"/>
                </a:solidFill>
                <a:latin typeface="Calibri" panose="020F0502020204030204"/>
              </a:rPr>
              <a:t>new IT system </a:t>
            </a:r>
            <a:endParaRPr kumimoji="0" lang="en-GB" sz="100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80" name="Rectangle: Rounded Corners 79">
            <a:extLst>
              <a:ext uri="{FF2B5EF4-FFF2-40B4-BE49-F238E27FC236}">
                <a16:creationId xmlns:a16="http://schemas.microsoft.com/office/drawing/2014/main" id="{C6E2FCFD-B79D-4549-8067-8B9B8BB30319}"/>
              </a:ext>
            </a:extLst>
          </p:cNvPr>
          <p:cNvSpPr/>
          <p:nvPr/>
        </p:nvSpPr>
        <p:spPr>
          <a:xfrm>
            <a:off x="7745100" y="4132792"/>
            <a:ext cx="1800000" cy="510778"/>
          </a:xfrm>
          <a:prstGeom prst="roundRect">
            <a:avLst/>
          </a:prstGeom>
          <a:solidFill>
            <a:sysClr val="window" lastClr="FFFFFF">
              <a:lumMod val="50000"/>
            </a:sys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0" normalizeH="0" baseline="0" noProof="0">
                <a:ln>
                  <a:noFill/>
                </a:ln>
                <a:solidFill>
                  <a:sysClr val="window" lastClr="FFFFFF"/>
                </a:solidFill>
                <a:effectLst/>
                <a:uLnTx/>
                <a:uFillTx/>
                <a:latin typeface="Calibri" panose="020F0502020204030204"/>
                <a:ea typeface="+mn-ea"/>
                <a:cs typeface="+mn-cs"/>
              </a:rPr>
              <a:t>New efficient ways of working that are consistent across the university</a:t>
            </a:r>
          </a:p>
        </p:txBody>
      </p:sp>
      <p:sp>
        <p:nvSpPr>
          <p:cNvPr id="81" name="Rectangle: Rounded Corners 80">
            <a:extLst>
              <a:ext uri="{FF2B5EF4-FFF2-40B4-BE49-F238E27FC236}">
                <a16:creationId xmlns:a16="http://schemas.microsoft.com/office/drawing/2014/main" id="{27EFC65E-548C-4DB7-9962-3D53E990E59F}"/>
              </a:ext>
            </a:extLst>
          </p:cNvPr>
          <p:cNvSpPr/>
          <p:nvPr/>
        </p:nvSpPr>
        <p:spPr>
          <a:xfrm>
            <a:off x="7708443" y="5221095"/>
            <a:ext cx="1800000" cy="170259"/>
          </a:xfrm>
          <a:prstGeom prst="roundRect">
            <a:avLst/>
          </a:prstGeom>
          <a:solidFill>
            <a:sysClr val="window" lastClr="FFFFFF">
              <a:lumMod val="50000"/>
            </a:sys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i="0" u="none" strike="noStrike" kern="0" cap="none" spc="0" normalizeH="0" baseline="0" noProof="0" dirty="0">
                <a:ln>
                  <a:noFill/>
                </a:ln>
                <a:solidFill>
                  <a:sysClr val="window" lastClr="FFFFFF"/>
                </a:solidFill>
                <a:effectLst/>
                <a:uLnTx/>
                <a:uFillTx/>
                <a:latin typeface="Calibri" panose="020F0502020204030204"/>
                <a:ea typeface="+mn-ea"/>
                <a:cs typeface="+mn-cs"/>
              </a:rPr>
              <a:t>Accurate quality data</a:t>
            </a:r>
          </a:p>
        </p:txBody>
      </p:sp>
      <p:sp>
        <p:nvSpPr>
          <p:cNvPr id="82" name="Rectangle: Rounded Corners 81">
            <a:extLst>
              <a:ext uri="{FF2B5EF4-FFF2-40B4-BE49-F238E27FC236}">
                <a16:creationId xmlns:a16="http://schemas.microsoft.com/office/drawing/2014/main" id="{279B2E74-D8D8-4F58-8453-0ECDEABCCE07}"/>
              </a:ext>
            </a:extLst>
          </p:cNvPr>
          <p:cNvSpPr/>
          <p:nvPr/>
        </p:nvSpPr>
        <p:spPr>
          <a:xfrm>
            <a:off x="10001128" y="2760706"/>
            <a:ext cx="1800000" cy="510778"/>
          </a:xfrm>
          <a:prstGeom prst="roundRect">
            <a:avLst/>
          </a:prstGeom>
          <a:solidFill>
            <a:sysClr val="window" lastClr="FFFFFF">
              <a:lumMod val="85000"/>
            </a:sys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Deliver a compliant data solution in line with  conditions of registration.</a:t>
            </a:r>
          </a:p>
        </p:txBody>
      </p:sp>
      <p:sp>
        <p:nvSpPr>
          <p:cNvPr id="83" name="Rectangle: Rounded Corners 82">
            <a:extLst>
              <a:ext uri="{FF2B5EF4-FFF2-40B4-BE49-F238E27FC236}">
                <a16:creationId xmlns:a16="http://schemas.microsoft.com/office/drawing/2014/main" id="{99B65620-F68B-46B5-9673-A861601CA1C1}"/>
              </a:ext>
            </a:extLst>
          </p:cNvPr>
          <p:cNvSpPr/>
          <p:nvPr/>
        </p:nvSpPr>
        <p:spPr>
          <a:xfrm>
            <a:off x="10001128" y="3462060"/>
            <a:ext cx="1800000" cy="681038"/>
          </a:xfrm>
          <a:prstGeom prst="roundRect">
            <a:avLst/>
          </a:prstGeom>
          <a:solidFill>
            <a:sysClr val="window" lastClr="FFFFFF">
              <a:lumMod val="85000"/>
            </a:sys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a:ln>
                  <a:noFill/>
                </a:ln>
                <a:solidFill>
                  <a:sysClr val="windowText" lastClr="000000"/>
                </a:solidFill>
                <a:effectLst/>
                <a:uLnTx/>
                <a:uFillTx/>
                <a:latin typeface="Calibri" panose="020F0502020204030204"/>
                <a:ea typeface="+mn-ea"/>
                <a:cs typeface="+mn-cs"/>
              </a:rPr>
              <a:t>Design and develop tools to streamline how the University currently collects, stores and processes the student data.</a:t>
            </a:r>
          </a:p>
        </p:txBody>
      </p:sp>
      <p:sp>
        <p:nvSpPr>
          <p:cNvPr id="84" name="Rectangle: Rounded Corners 83">
            <a:extLst>
              <a:ext uri="{FF2B5EF4-FFF2-40B4-BE49-F238E27FC236}">
                <a16:creationId xmlns:a16="http://schemas.microsoft.com/office/drawing/2014/main" id="{DBCD6352-974E-4255-8BB3-6128E6B163D4}"/>
              </a:ext>
            </a:extLst>
          </p:cNvPr>
          <p:cNvSpPr/>
          <p:nvPr/>
        </p:nvSpPr>
        <p:spPr>
          <a:xfrm>
            <a:off x="10020177" y="4387842"/>
            <a:ext cx="1800000" cy="681038"/>
          </a:xfrm>
          <a:prstGeom prst="roundRect">
            <a:avLst/>
          </a:prstGeom>
          <a:solidFill>
            <a:sysClr val="window" lastClr="FFFFFF">
              <a:lumMod val="85000"/>
            </a:sys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a:ln>
                  <a:noFill/>
                </a:ln>
                <a:solidFill>
                  <a:sysClr val="windowText" lastClr="000000"/>
                </a:solidFill>
                <a:effectLst/>
                <a:uLnTx/>
                <a:uFillTx/>
                <a:latin typeface="Calibri" panose="020F0502020204030204"/>
                <a:ea typeface="+mn-ea"/>
                <a:cs typeface="+mn-cs"/>
              </a:rPr>
              <a:t>Enhance existing data tools, interfaces and processes to improve data definition, quality and reporting.</a:t>
            </a:r>
          </a:p>
        </p:txBody>
      </p:sp>
      <p:sp>
        <p:nvSpPr>
          <p:cNvPr id="85" name="Rectangle: Rounded Corners 84">
            <a:extLst>
              <a:ext uri="{FF2B5EF4-FFF2-40B4-BE49-F238E27FC236}">
                <a16:creationId xmlns:a16="http://schemas.microsoft.com/office/drawing/2014/main" id="{3430B4C5-7A93-46F2-9E5C-82118AB12888}"/>
              </a:ext>
            </a:extLst>
          </p:cNvPr>
          <p:cNvSpPr/>
          <p:nvPr/>
        </p:nvSpPr>
        <p:spPr>
          <a:xfrm>
            <a:off x="10033440" y="5262787"/>
            <a:ext cx="1800000" cy="1021556"/>
          </a:xfrm>
          <a:prstGeom prst="roundRect">
            <a:avLst/>
          </a:prstGeom>
          <a:solidFill>
            <a:sysClr val="window" lastClr="FFFFFF">
              <a:lumMod val="85000"/>
            </a:sysClr>
          </a:solidFill>
          <a:ln w="12700" cap="flat" cmpd="sng" algn="ctr">
            <a:solidFill>
              <a:srgbClr val="4472C4">
                <a:shade val="50000"/>
              </a:srgbClr>
            </a:solidFill>
            <a:prstDash val="solid"/>
            <a:miter lim="800000"/>
          </a:ln>
          <a:effectLst/>
        </p:spPr>
        <p:txBody>
          <a:bodyPr lIns="0" tIns="0" rIns="0" bIns="0" rtlCol="0" anchor="t">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u="none" strike="noStrike" kern="0" cap="none" spc="0" normalizeH="0" baseline="0" noProof="0" dirty="0">
                <a:ln>
                  <a:noFill/>
                </a:ln>
                <a:solidFill>
                  <a:sysClr val="windowText" lastClr="000000"/>
                </a:solidFill>
                <a:effectLst/>
                <a:uLnTx/>
                <a:uFillTx/>
                <a:latin typeface="Calibri" panose="020F0502020204030204"/>
                <a:ea typeface="+mn-ea"/>
                <a:cs typeface="+mn-cs"/>
              </a:rPr>
              <a:t>Design, develop and implement processes to improve and maintain accurate quality data across the university all year round in order to deliver multiple in-year returns.</a:t>
            </a:r>
          </a:p>
        </p:txBody>
      </p:sp>
      <p:cxnSp>
        <p:nvCxnSpPr>
          <p:cNvPr id="97" name="Straight Connector 96">
            <a:extLst>
              <a:ext uri="{FF2B5EF4-FFF2-40B4-BE49-F238E27FC236}">
                <a16:creationId xmlns:a16="http://schemas.microsoft.com/office/drawing/2014/main" id="{A0CF2FEE-FA05-461E-918D-DB48395EF55D}"/>
              </a:ext>
            </a:extLst>
          </p:cNvPr>
          <p:cNvCxnSpPr>
            <a:stCxn id="67" idx="3"/>
            <a:endCxn id="69" idx="1"/>
          </p:cNvCxnSpPr>
          <p:nvPr/>
        </p:nvCxnSpPr>
        <p:spPr>
          <a:xfrm flipV="1">
            <a:off x="2355067" y="3037202"/>
            <a:ext cx="595562" cy="3765"/>
          </a:xfrm>
          <a:prstGeom prst="line">
            <a:avLst/>
          </a:prstGeom>
        </p:spPr>
        <p:style>
          <a:lnRef idx="1">
            <a:schemeClr val="dk1"/>
          </a:lnRef>
          <a:fillRef idx="0">
            <a:schemeClr val="dk1"/>
          </a:fillRef>
          <a:effectRef idx="0">
            <a:schemeClr val="dk1"/>
          </a:effectRef>
          <a:fontRef idx="minor">
            <a:schemeClr val="tx1"/>
          </a:fontRef>
        </p:style>
      </p:cxnSp>
      <p:cxnSp>
        <p:nvCxnSpPr>
          <p:cNvPr id="99" name="Straight Connector 98">
            <a:extLst>
              <a:ext uri="{FF2B5EF4-FFF2-40B4-BE49-F238E27FC236}">
                <a16:creationId xmlns:a16="http://schemas.microsoft.com/office/drawing/2014/main" id="{198764BF-B532-4AC5-A07E-A1FBC390E268}"/>
              </a:ext>
            </a:extLst>
          </p:cNvPr>
          <p:cNvCxnSpPr>
            <a:stCxn id="69" idx="3"/>
            <a:endCxn id="78" idx="1"/>
          </p:cNvCxnSpPr>
          <p:nvPr/>
        </p:nvCxnSpPr>
        <p:spPr>
          <a:xfrm flipV="1">
            <a:off x="4750629" y="3029080"/>
            <a:ext cx="517944" cy="8122"/>
          </a:xfrm>
          <a:prstGeom prst="line">
            <a:avLst/>
          </a:prstGeom>
        </p:spPr>
        <p:style>
          <a:lnRef idx="1">
            <a:schemeClr val="dk1"/>
          </a:lnRef>
          <a:fillRef idx="0">
            <a:schemeClr val="dk1"/>
          </a:fillRef>
          <a:effectRef idx="0">
            <a:schemeClr val="dk1"/>
          </a:effectRef>
          <a:fontRef idx="minor">
            <a:schemeClr val="tx1"/>
          </a:fontRef>
        </p:style>
      </p:cxnSp>
      <p:cxnSp>
        <p:nvCxnSpPr>
          <p:cNvPr id="101" name="Straight Connector 100">
            <a:extLst>
              <a:ext uri="{FF2B5EF4-FFF2-40B4-BE49-F238E27FC236}">
                <a16:creationId xmlns:a16="http://schemas.microsoft.com/office/drawing/2014/main" id="{548E6768-4FE5-4A67-90B3-5C248745FDB3}"/>
              </a:ext>
            </a:extLst>
          </p:cNvPr>
          <p:cNvCxnSpPr>
            <a:stCxn id="78" idx="3"/>
            <a:endCxn id="79" idx="1"/>
          </p:cNvCxnSpPr>
          <p:nvPr/>
        </p:nvCxnSpPr>
        <p:spPr>
          <a:xfrm flipV="1">
            <a:off x="7068573" y="3015459"/>
            <a:ext cx="620821" cy="13621"/>
          </a:xfrm>
          <a:prstGeom prst="line">
            <a:avLst/>
          </a:prstGeom>
        </p:spPr>
        <p:style>
          <a:lnRef idx="1">
            <a:schemeClr val="dk1"/>
          </a:lnRef>
          <a:fillRef idx="0">
            <a:schemeClr val="dk1"/>
          </a:fillRef>
          <a:effectRef idx="0">
            <a:schemeClr val="dk1"/>
          </a:effectRef>
          <a:fontRef idx="minor">
            <a:schemeClr val="tx1"/>
          </a:fontRef>
        </p:style>
      </p:cxnSp>
      <p:cxnSp>
        <p:nvCxnSpPr>
          <p:cNvPr id="103" name="Straight Connector 102">
            <a:extLst>
              <a:ext uri="{FF2B5EF4-FFF2-40B4-BE49-F238E27FC236}">
                <a16:creationId xmlns:a16="http://schemas.microsoft.com/office/drawing/2014/main" id="{78482794-3D7F-408F-A1D0-CD2406C3E456}"/>
              </a:ext>
            </a:extLst>
          </p:cNvPr>
          <p:cNvCxnSpPr>
            <a:stCxn id="79" idx="3"/>
            <a:endCxn id="82" idx="1"/>
          </p:cNvCxnSpPr>
          <p:nvPr/>
        </p:nvCxnSpPr>
        <p:spPr>
          <a:xfrm>
            <a:off x="9489394" y="3015459"/>
            <a:ext cx="511734" cy="636"/>
          </a:xfrm>
          <a:prstGeom prst="line">
            <a:avLst/>
          </a:prstGeom>
        </p:spPr>
        <p:style>
          <a:lnRef idx="1">
            <a:schemeClr val="dk1"/>
          </a:lnRef>
          <a:fillRef idx="0">
            <a:schemeClr val="dk1"/>
          </a:fillRef>
          <a:effectRef idx="0">
            <a:schemeClr val="dk1"/>
          </a:effectRef>
          <a:fontRef idx="minor">
            <a:schemeClr val="tx1"/>
          </a:fontRef>
        </p:style>
      </p:cxnSp>
      <p:cxnSp>
        <p:nvCxnSpPr>
          <p:cNvPr id="105" name="Straight Connector 104">
            <a:extLst>
              <a:ext uri="{FF2B5EF4-FFF2-40B4-BE49-F238E27FC236}">
                <a16:creationId xmlns:a16="http://schemas.microsoft.com/office/drawing/2014/main" id="{6CD098DF-767B-47AD-BCCB-B8985FDC2760}"/>
              </a:ext>
            </a:extLst>
          </p:cNvPr>
          <p:cNvCxnSpPr>
            <a:cxnSpLocks/>
            <a:stCxn id="66" idx="3"/>
            <a:endCxn id="69" idx="1"/>
          </p:cNvCxnSpPr>
          <p:nvPr/>
        </p:nvCxnSpPr>
        <p:spPr>
          <a:xfrm flipV="1">
            <a:off x="2340778" y="3037202"/>
            <a:ext cx="609851" cy="843330"/>
          </a:xfrm>
          <a:prstGeom prst="line">
            <a:avLst/>
          </a:prstGeom>
        </p:spPr>
        <p:style>
          <a:lnRef idx="1">
            <a:schemeClr val="dk1"/>
          </a:lnRef>
          <a:fillRef idx="0">
            <a:schemeClr val="dk1"/>
          </a:fillRef>
          <a:effectRef idx="0">
            <a:schemeClr val="dk1"/>
          </a:effectRef>
          <a:fontRef idx="minor">
            <a:schemeClr val="tx1"/>
          </a:fontRef>
        </p:style>
      </p:cxnSp>
      <p:cxnSp>
        <p:nvCxnSpPr>
          <p:cNvPr id="108" name="Straight Connector 107">
            <a:extLst>
              <a:ext uri="{FF2B5EF4-FFF2-40B4-BE49-F238E27FC236}">
                <a16:creationId xmlns:a16="http://schemas.microsoft.com/office/drawing/2014/main" id="{908F6CC0-9F74-4D70-8A10-2F9EDD7746B9}"/>
              </a:ext>
            </a:extLst>
          </p:cNvPr>
          <p:cNvCxnSpPr>
            <a:stCxn id="68" idx="3"/>
            <a:endCxn id="72" idx="1"/>
          </p:cNvCxnSpPr>
          <p:nvPr/>
        </p:nvCxnSpPr>
        <p:spPr>
          <a:xfrm flipV="1">
            <a:off x="2330677" y="3656820"/>
            <a:ext cx="605663" cy="1359264"/>
          </a:xfrm>
          <a:prstGeom prst="line">
            <a:avLst/>
          </a:prstGeom>
        </p:spPr>
        <p:style>
          <a:lnRef idx="1">
            <a:schemeClr val="dk1"/>
          </a:lnRef>
          <a:fillRef idx="0">
            <a:schemeClr val="dk1"/>
          </a:fillRef>
          <a:effectRef idx="0">
            <a:schemeClr val="dk1"/>
          </a:effectRef>
          <a:fontRef idx="minor">
            <a:schemeClr val="tx1"/>
          </a:fontRef>
        </p:style>
      </p:cxnSp>
      <p:cxnSp>
        <p:nvCxnSpPr>
          <p:cNvPr id="110" name="Straight Connector 109">
            <a:extLst>
              <a:ext uri="{FF2B5EF4-FFF2-40B4-BE49-F238E27FC236}">
                <a16:creationId xmlns:a16="http://schemas.microsoft.com/office/drawing/2014/main" id="{FA3C0D66-CFAF-4A1E-8010-9587BD2520D9}"/>
              </a:ext>
            </a:extLst>
          </p:cNvPr>
          <p:cNvCxnSpPr>
            <a:stCxn id="68" idx="3"/>
            <a:endCxn id="70" idx="1"/>
          </p:cNvCxnSpPr>
          <p:nvPr/>
        </p:nvCxnSpPr>
        <p:spPr>
          <a:xfrm flipV="1">
            <a:off x="2330677" y="4355956"/>
            <a:ext cx="581407" cy="660128"/>
          </a:xfrm>
          <a:prstGeom prst="line">
            <a:avLst/>
          </a:prstGeom>
        </p:spPr>
        <p:style>
          <a:lnRef idx="1">
            <a:schemeClr val="dk1"/>
          </a:lnRef>
          <a:fillRef idx="0">
            <a:schemeClr val="dk1"/>
          </a:fillRef>
          <a:effectRef idx="0">
            <a:schemeClr val="dk1"/>
          </a:effectRef>
          <a:fontRef idx="minor">
            <a:schemeClr val="tx1"/>
          </a:fontRef>
        </p:style>
      </p:cxnSp>
      <p:cxnSp>
        <p:nvCxnSpPr>
          <p:cNvPr id="112" name="Straight Connector 111">
            <a:extLst>
              <a:ext uri="{FF2B5EF4-FFF2-40B4-BE49-F238E27FC236}">
                <a16:creationId xmlns:a16="http://schemas.microsoft.com/office/drawing/2014/main" id="{FFE54042-7720-4307-B466-D9D8388E4608}"/>
              </a:ext>
            </a:extLst>
          </p:cNvPr>
          <p:cNvCxnSpPr>
            <a:stCxn id="68" idx="3"/>
            <a:endCxn id="73" idx="1"/>
          </p:cNvCxnSpPr>
          <p:nvPr/>
        </p:nvCxnSpPr>
        <p:spPr>
          <a:xfrm>
            <a:off x="2330677" y="5016084"/>
            <a:ext cx="582568" cy="10989"/>
          </a:xfrm>
          <a:prstGeom prst="line">
            <a:avLst/>
          </a:prstGeom>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8AA7984-6A73-430F-9A67-5E9AC05261ED}"/>
              </a:ext>
            </a:extLst>
          </p:cNvPr>
          <p:cNvCxnSpPr>
            <a:cxnSpLocks/>
            <a:stCxn id="68" idx="3"/>
            <a:endCxn id="71" idx="1"/>
          </p:cNvCxnSpPr>
          <p:nvPr/>
        </p:nvCxnSpPr>
        <p:spPr>
          <a:xfrm>
            <a:off x="2330677" y="5016084"/>
            <a:ext cx="574938" cy="579809"/>
          </a:xfrm>
          <a:prstGeom prst="line">
            <a:avLst/>
          </a:prstGeom>
        </p:spPr>
        <p:style>
          <a:lnRef idx="1">
            <a:schemeClr val="dk1"/>
          </a:lnRef>
          <a:fillRef idx="0">
            <a:schemeClr val="dk1"/>
          </a:fillRef>
          <a:effectRef idx="0">
            <a:schemeClr val="dk1"/>
          </a:effectRef>
          <a:fontRef idx="minor">
            <a:schemeClr val="tx1"/>
          </a:fontRef>
        </p:style>
      </p:cxnSp>
      <p:cxnSp>
        <p:nvCxnSpPr>
          <p:cNvPr id="118" name="Straight Connector 117">
            <a:extLst>
              <a:ext uri="{FF2B5EF4-FFF2-40B4-BE49-F238E27FC236}">
                <a16:creationId xmlns:a16="http://schemas.microsoft.com/office/drawing/2014/main" id="{CBA7990C-7B01-4166-AFAA-843AE2D131AD}"/>
              </a:ext>
            </a:extLst>
          </p:cNvPr>
          <p:cNvCxnSpPr>
            <a:cxnSpLocks/>
            <a:stCxn id="74" idx="1"/>
            <a:endCxn id="68" idx="3"/>
          </p:cNvCxnSpPr>
          <p:nvPr/>
        </p:nvCxnSpPr>
        <p:spPr>
          <a:xfrm flipH="1" flipV="1">
            <a:off x="2330677" y="5016084"/>
            <a:ext cx="572553" cy="1165796"/>
          </a:xfrm>
          <a:prstGeom prst="line">
            <a:avLst/>
          </a:prstGeom>
        </p:spPr>
        <p:style>
          <a:lnRef idx="1">
            <a:schemeClr val="dk1"/>
          </a:lnRef>
          <a:fillRef idx="0">
            <a:schemeClr val="dk1"/>
          </a:fillRef>
          <a:effectRef idx="0">
            <a:schemeClr val="dk1"/>
          </a:effectRef>
          <a:fontRef idx="minor">
            <a:schemeClr val="tx1"/>
          </a:fontRef>
        </p:style>
      </p:cxnSp>
      <p:cxnSp>
        <p:nvCxnSpPr>
          <p:cNvPr id="121" name="Straight Connector 120">
            <a:extLst>
              <a:ext uri="{FF2B5EF4-FFF2-40B4-BE49-F238E27FC236}">
                <a16:creationId xmlns:a16="http://schemas.microsoft.com/office/drawing/2014/main" id="{15D8CAC1-26FC-4031-AEC2-A3A3AC80C882}"/>
              </a:ext>
            </a:extLst>
          </p:cNvPr>
          <p:cNvCxnSpPr>
            <a:stCxn id="75" idx="1"/>
            <a:endCxn id="72" idx="3"/>
          </p:cNvCxnSpPr>
          <p:nvPr/>
        </p:nvCxnSpPr>
        <p:spPr>
          <a:xfrm flipH="1" flipV="1">
            <a:off x="4736340" y="3656820"/>
            <a:ext cx="547223" cy="362976"/>
          </a:xfrm>
          <a:prstGeom prst="line">
            <a:avLst/>
          </a:prstGeom>
        </p:spPr>
        <p:style>
          <a:lnRef idx="1">
            <a:schemeClr val="dk1"/>
          </a:lnRef>
          <a:fillRef idx="0">
            <a:schemeClr val="dk1"/>
          </a:fillRef>
          <a:effectRef idx="0">
            <a:schemeClr val="dk1"/>
          </a:effectRef>
          <a:fontRef idx="minor">
            <a:schemeClr val="tx1"/>
          </a:fontRef>
        </p:style>
      </p:cxnSp>
      <p:cxnSp>
        <p:nvCxnSpPr>
          <p:cNvPr id="123" name="Straight Connector 122">
            <a:extLst>
              <a:ext uri="{FF2B5EF4-FFF2-40B4-BE49-F238E27FC236}">
                <a16:creationId xmlns:a16="http://schemas.microsoft.com/office/drawing/2014/main" id="{976412C5-95C2-4D0B-AAFF-B190450430CA}"/>
              </a:ext>
            </a:extLst>
          </p:cNvPr>
          <p:cNvCxnSpPr>
            <a:stCxn id="75" idx="1"/>
            <a:endCxn id="70" idx="3"/>
          </p:cNvCxnSpPr>
          <p:nvPr/>
        </p:nvCxnSpPr>
        <p:spPr>
          <a:xfrm flipH="1">
            <a:off x="4712084" y="4019796"/>
            <a:ext cx="571479" cy="336160"/>
          </a:xfrm>
          <a:prstGeom prst="line">
            <a:avLst/>
          </a:prstGeom>
        </p:spPr>
        <p:style>
          <a:lnRef idx="1">
            <a:schemeClr val="dk1"/>
          </a:lnRef>
          <a:fillRef idx="0">
            <a:schemeClr val="dk1"/>
          </a:fillRef>
          <a:effectRef idx="0">
            <a:schemeClr val="dk1"/>
          </a:effectRef>
          <a:fontRef idx="minor">
            <a:schemeClr val="tx1"/>
          </a:fontRef>
        </p:style>
      </p:cxnSp>
      <p:cxnSp>
        <p:nvCxnSpPr>
          <p:cNvPr id="125" name="Straight Connector 124">
            <a:extLst>
              <a:ext uri="{FF2B5EF4-FFF2-40B4-BE49-F238E27FC236}">
                <a16:creationId xmlns:a16="http://schemas.microsoft.com/office/drawing/2014/main" id="{94F9A5AC-4EC9-4167-9FFC-E6F65D160357}"/>
              </a:ext>
            </a:extLst>
          </p:cNvPr>
          <p:cNvCxnSpPr>
            <a:stCxn id="75" idx="1"/>
            <a:endCxn id="73" idx="3"/>
          </p:cNvCxnSpPr>
          <p:nvPr/>
        </p:nvCxnSpPr>
        <p:spPr>
          <a:xfrm flipH="1">
            <a:off x="4713245" y="4019796"/>
            <a:ext cx="570318" cy="1007277"/>
          </a:xfrm>
          <a:prstGeom prst="line">
            <a:avLst/>
          </a:prstGeom>
        </p:spPr>
        <p:style>
          <a:lnRef idx="1">
            <a:schemeClr val="dk1"/>
          </a:lnRef>
          <a:fillRef idx="0">
            <a:schemeClr val="dk1"/>
          </a:fillRef>
          <a:effectRef idx="0">
            <a:schemeClr val="dk1"/>
          </a:effectRef>
          <a:fontRef idx="minor">
            <a:schemeClr val="tx1"/>
          </a:fontRef>
        </p:style>
      </p:cxnSp>
      <p:cxnSp>
        <p:nvCxnSpPr>
          <p:cNvPr id="127" name="Straight Connector 126">
            <a:extLst>
              <a:ext uri="{FF2B5EF4-FFF2-40B4-BE49-F238E27FC236}">
                <a16:creationId xmlns:a16="http://schemas.microsoft.com/office/drawing/2014/main" id="{2BFC8F6E-303B-43DE-9C8B-3A9BBF392F97}"/>
              </a:ext>
            </a:extLst>
          </p:cNvPr>
          <p:cNvCxnSpPr>
            <a:stCxn id="75" idx="1"/>
            <a:endCxn id="71" idx="3"/>
          </p:cNvCxnSpPr>
          <p:nvPr/>
        </p:nvCxnSpPr>
        <p:spPr>
          <a:xfrm flipH="1">
            <a:off x="4705615" y="4019796"/>
            <a:ext cx="577948" cy="1576097"/>
          </a:xfrm>
          <a:prstGeom prst="line">
            <a:avLst/>
          </a:prstGeom>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CD6D6287-F99A-483A-8188-836DBB722D0F}"/>
              </a:ext>
            </a:extLst>
          </p:cNvPr>
          <p:cNvCxnSpPr>
            <a:stCxn id="75" idx="1"/>
            <a:endCxn id="74" idx="3"/>
          </p:cNvCxnSpPr>
          <p:nvPr/>
        </p:nvCxnSpPr>
        <p:spPr>
          <a:xfrm flipH="1">
            <a:off x="4703230" y="4019796"/>
            <a:ext cx="580333" cy="2162084"/>
          </a:xfrm>
          <a:prstGeom prst="line">
            <a:avLst/>
          </a:prstGeom>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76B42329-14E1-4177-87C3-62EDE176F892}"/>
              </a:ext>
            </a:extLst>
          </p:cNvPr>
          <p:cNvCxnSpPr>
            <a:stCxn id="77" idx="1"/>
            <a:endCxn id="72" idx="3"/>
          </p:cNvCxnSpPr>
          <p:nvPr/>
        </p:nvCxnSpPr>
        <p:spPr>
          <a:xfrm flipH="1" flipV="1">
            <a:off x="4736340" y="3656820"/>
            <a:ext cx="534526" cy="901282"/>
          </a:xfrm>
          <a:prstGeom prst="line">
            <a:avLst/>
          </a:prstGeom>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9BE3507A-7AB2-4229-902C-C6DEC5411E26}"/>
              </a:ext>
            </a:extLst>
          </p:cNvPr>
          <p:cNvCxnSpPr>
            <a:stCxn id="77" idx="1"/>
            <a:endCxn id="74" idx="3"/>
          </p:cNvCxnSpPr>
          <p:nvPr/>
        </p:nvCxnSpPr>
        <p:spPr>
          <a:xfrm flipH="1">
            <a:off x="4703230" y="4558102"/>
            <a:ext cx="567636" cy="1623778"/>
          </a:xfrm>
          <a:prstGeom prst="line">
            <a:avLst/>
          </a:prstGeom>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CAE9F04D-1E10-42C4-8DC9-25929F569E7A}"/>
              </a:ext>
            </a:extLst>
          </p:cNvPr>
          <p:cNvCxnSpPr>
            <a:stCxn id="73" idx="3"/>
            <a:endCxn id="76" idx="1"/>
          </p:cNvCxnSpPr>
          <p:nvPr/>
        </p:nvCxnSpPr>
        <p:spPr>
          <a:xfrm>
            <a:off x="4713245" y="5027073"/>
            <a:ext cx="568731" cy="312802"/>
          </a:xfrm>
          <a:prstGeom prst="line">
            <a:avLst/>
          </a:prstGeom>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D76A6FCC-6AAB-42C7-85C7-DDB9CF9A77A6}"/>
              </a:ext>
            </a:extLst>
          </p:cNvPr>
          <p:cNvCxnSpPr>
            <a:cxnSpLocks/>
            <a:stCxn id="71" idx="3"/>
            <a:endCxn id="76" idx="1"/>
          </p:cNvCxnSpPr>
          <p:nvPr/>
        </p:nvCxnSpPr>
        <p:spPr>
          <a:xfrm flipV="1">
            <a:off x="4705615" y="5339875"/>
            <a:ext cx="576361" cy="256018"/>
          </a:xfrm>
          <a:prstGeom prst="line">
            <a:avLst/>
          </a:prstGeom>
        </p:spPr>
        <p:style>
          <a:lnRef idx="1">
            <a:schemeClr val="dk1"/>
          </a:lnRef>
          <a:fillRef idx="0">
            <a:schemeClr val="dk1"/>
          </a:fillRef>
          <a:effectRef idx="0">
            <a:schemeClr val="dk1"/>
          </a:effectRef>
          <a:fontRef idx="minor">
            <a:schemeClr val="tx1"/>
          </a:fontRef>
        </p:style>
      </p:cxnSp>
      <p:cxnSp>
        <p:nvCxnSpPr>
          <p:cNvPr id="140" name="Straight Connector 139">
            <a:extLst>
              <a:ext uri="{FF2B5EF4-FFF2-40B4-BE49-F238E27FC236}">
                <a16:creationId xmlns:a16="http://schemas.microsoft.com/office/drawing/2014/main" id="{1EADF7E5-03D2-44DA-BF21-11E6D42E091A}"/>
              </a:ext>
            </a:extLst>
          </p:cNvPr>
          <p:cNvCxnSpPr>
            <a:stCxn id="74" idx="3"/>
            <a:endCxn id="76" idx="1"/>
          </p:cNvCxnSpPr>
          <p:nvPr/>
        </p:nvCxnSpPr>
        <p:spPr>
          <a:xfrm flipV="1">
            <a:off x="4703230" y="5339875"/>
            <a:ext cx="578746" cy="842005"/>
          </a:xfrm>
          <a:prstGeom prst="line">
            <a:avLst/>
          </a:prstGeom>
        </p:spPr>
        <p:style>
          <a:lnRef idx="1">
            <a:schemeClr val="dk1"/>
          </a:lnRef>
          <a:fillRef idx="0">
            <a:schemeClr val="dk1"/>
          </a:fillRef>
          <a:effectRef idx="0">
            <a:schemeClr val="dk1"/>
          </a:effectRef>
          <a:fontRef idx="minor">
            <a:schemeClr val="tx1"/>
          </a:fontRef>
        </p:style>
      </p:cxnSp>
      <p:cxnSp>
        <p:nvCxnSpPr>
          <p:cNvPr id="142" name="Straight Connector 141">
            <a:extLst>
              <a:ext uri="{FF2B5EF4-FFF2-40B4-BE49-F238E27FC236}">
                <a16:creationId xmlns:a16="http://schemas.microsoft.com/office/drawing/2014/main" id="{EFBBB785-B4D8-45A6-B953-D4F574DBBED6}"/>
              </a:ext>
            </a:extLst>
          </p:cNvPr>
          <p:cNvCxnSpPr>
            <a:stCxn id="80" idx="1"/>
            <a:endCxn id="75" idx="3"/>
          </p:cNvCxnSpPr>
          <p:nvPr/>
        </p:nvCxnSpPr>
        <p:spPr>
          <a:xfrm flipH="1" flipV="1">
            <a:off x="7083563" y="4019796"/>
            <a:ext cx="661537" cy="368385"/>
          </a:xfrm>
          <a:prstGeom prst="line">
            <a:avLst/>
          </a:prstGeom>
        </p:spPr>
        <p:style>
          <a:lnRef idx="1">
            <a:schemeClr val="dk1"/>
          </a:lnRef>
          <a:fillRef idx="0">
            <a:schemeClr val="dk1"/>
          </a:fillRef>
          <a:effectRef idx="0">
            <a:schemeClr val="dk1"/>
          </a:effectRef>
          <a:fontRef idx="minor">
            <a:schemeClr val="tx1"/>
          </a:fontRef>
        </p:style>
      </p:cxnSp>
      <p:cxnSp>
        <p:nvCxnSpPr>
          <p:cNvPr id="144" name="Straight Connector 143">
            <a:extLst>
              <a:ext uri="{FF2B5EF4-FFF2-40B4-BE49-F238E27FC236}">
                <a16:creationId xmlns:a16="http://schemas.microsoft.com/office/drawing/2014/main" id="{BDBA7341-C1DB-4D05-A505-50FDFF8707D5}"/>
              </a:ext>
            </a:extLst>
          </p:cNvPr>
          <p:cNvCxnSpPr>
            <a:stCxn id="80" idx="1"/>
            <a:endCxn id="77" idx="3"/>
          </p:cNvCxnSpPr>
          <p:nvPr/>
        </p:nvCxnSpPr>
        <p:spPr>
          <a:xfrm flipH="1">
            <a:off x="7070866" y="4388181"/>
            <a:ext cx="674234" cy="169921"/>
          </a:xfrm>
          <a:prstGeom prst="line">
            <a:avLst/>
          </a:prstGeom>
        </p:spPr>
        <p:style>
          <a:lnRef idx="1">
            <a:schemeClr val="dk1"/>
          </a:lnRef>
          <a:fillRef idx="0">
            <a:schemeClr val="dk1"/>
          </a:fillRef>
          <a:effectRef idx="0">
            <a:schemeClr val="dk1"/>
          </a:effectRef>
          <a:fontRef idx="minor">
            <a:schemeClr val="tx1"/>
          </a:fontRef>
        </p:style>
      </p:cxnSp>
      <p:cxnSp>
        <p:nvCxnSpPr>
          <p:cNvPr id="146" name="Straight Connector 145">
            <a:extLst>
              <a:ext uri="{FF2B5EF4-FFF2-40B4-BE49-F238E27FC236}">
                <a16:creationId xmlns:a16="http://schemas.microsoft.com/office/drawing/2014/main" id="{A46E8AE0-51B2-45D0-8E8C-CCDA735FD0E8}"/>
              </a:ext>
            </a:extLst>
          </p:cNvPr>
          <p:cNvCxnSpPr>
            <a:stCxn id="80" idx="1"/>
            <a:endCxn id="76" idx="3"/>
          </p:cNvCxnSpPr>
          <p:nvPr/>
        </p:nvCxnSpPr>
        <p:spPr>
          <a:xfrm flipH="1">
            <a:off x="7081976" y="4388181"/>
            <a:ext cx="663124" cy="951694"/>
          </a:xfrm>
          <a:prstGeom prst="line">
            <a:avLst/>
          </a:prstGeom>
        </p:spPr>
        <p:style>
          <a:lnRef idx="1">
            <a:schemeClr val="dk1"/>
          </a:lnRef>
          <a:fillRef idx="0">
            <a:schemeClr val="dk1"/>
          </a:fillRef>
          <a:effectRef idx="0">
            <a:schemeClr val="dk1"/>
          </a:effectRef>
          <a:fontRef idx="minor">
            <a:schemeClr val="tx1"/>
          </a:fontRef>
        </p:style>
      </p:cxnSp>
      <p:cxnSp>
        <p:nvCxnSpPr>
          <p:cNvPr id="148" name="Straight Connector 147">
            <a:extLst>
              <a:ext uri="{FF2B5EF4-FFF2-40B4-BE49-F238E27FC236}">
                <a16:creationId xmlns:a16="http://schemas.microsoft.com/office/drawing/2014/main" id="{B975450B-C7C1-4203-9547-C4B8A9127495}"/>
              </a:ext>
            </a:extLst>
          </p:cNvPr>
          <p:cNvCxnSpPr>
            <a:stCxn id="81" idx="1"/>
            <a:endCxn id="77" idx="3"/>
          </p:cNvCxnSpPr>
          <p:nvPr/>
        </p:nvCxnSpPr>
        <p:spPr>
          <a:xfrm flipH="1" flipV="1">
            <a:off x="7070866" y="4558102"/>
            <a:ext cx="637577" cy="748123"/>
          </a:xfrm>
          <a:prstGeom prst="line">
            <a:avLst/>
          </a:prstGeom>
        </p:spPr>
        <p:style>
          <a:lnRef idx="1">
            <a:schemeClr val="dk1"/>
          </a:lnRef>
          <a:fillRef idx="0">
            <a:schemeClr val="dk1"/>
          </a:fillRef>
          <a:effectRef idx="0">
            <a:schemeClr val="dk1"/>
          </a:effectRef>
          <a:fontRef idx="minor">
            <a:schemeClr val="tx1"/>
          </a:fontRef>
        </p:style>
      </p:cxnSp>
      <p:cxnSp>
        <p:nvCxnSpPr>
          <p:cNvPr id="150" name="Straight Connector 149">
            <a:extLst>
              <a:ext uri="{FF2B5EF4-FFF2-40B4-BE49-F238E27FC236}">
                <a16:creationId xmlns:a16="http://schemas.microsoft.com/office/drawing/2014/main" id="{50583EF7-15D0-4AA2-9758-5552C20474C9}"/>
              </a:ext>
            </a:extLst>
          </p:cNvPr>
          <p:cNvCxnSpPr>
            <a:stCxn id="83" idx="1"/>
            <a:endCxn id="80" idx="3"/>
          </p:cNvCxnSpPr>
          <p:nvPr/>
        </p:nvCxnSpPr>
        <p:spPr>
          <a:xfrm flipH="1">
            <a:off x="9545100" y="3802579"/>
            <a:ext cx="456028" cy="585602"/>
          </a:xfrm>
          <a:prstGeom prst="line">
            <a:avLst/>
          </a:prstGeom>
        </p:spPr>
        <p:style>
          <a:lnRef idx="1">
            <a:schemeClr val="dk1"/>
          </a:lnRef>
          <a:fillRef idx="0">
            <a:schemeClr val="dk1"/>
          </a:fillRef>
          <a:effectRef idx="0">
            <a:schemeClr val="dk1"/>
          </a:effectRef>
          <a:fontRef idx="minor">
            <a:schemeClr val="tx1"/>
          </a:fontRef>
        </p:style>
      </p:cxnSp>
      <p:cxnSp>
        <p:nvCxnSpPr>
          <p:cNvPr id="152" name="Straight Connector 151">
            <a:extLst>
              <a:ext uri="{FF2B5EF4-FFF2-40B4-BE49-F238E27FC236}">
                <a16:creationId xmlns:a16="http://schemas.microsoft.com/office/drawing/2014/main" id="{5B57D9C2-2A1D-4086-96CD-1D9F53A5B4C5}"/>
              </a:ext>
            </a:extLst>
          </p:cNvPr>
          <p:cNvCxnSpPr>
            <a:stCxn id="83" idx="1"/>
            <a:endCxn id="81" idx="3"/>
          </p:cNvCxnSpPr>
          <p:nvPr/>
        </p:nvCxnSpPr>
        <p:spPr>
          <a:xfrm flipH="1">
            <a:off x="9508443" y="3802579"/>
            <a:ext cx="492685" cy="1503646"/>
          </a:xfrm>
          <a:prstGeom prst="line">
            <a:avLst/>
          </a:prstGeom>
        </p:spPr>
        <p:style>
          <a:lnRef idx="1">
            <a:schemeClr val="dk1"/>
          </a:lnRef>
          <a:fillRef idx="0">
            <a:schemeClr val="dk1"/>
          </a:fillRef>
          <a:effectRef idx="0">
            <a:schemeClr val="dk1"/>
          </a:effectRef>
          <a:fontRef idx="minor">
            <a:schemeClr val="tx1"/>
          </a:fontRef>
        </p:style>
      </p:cxnSp>
      <p:cxnSp>
        <p:nvCxnSpPr>
          <p:cNvPr id="154" name="Straight Connector 153">
            <a:extLst>
              <a:ext uri="{FF2B5EF4-FFF2-40B4-BE49-F238E27FC236}">
                <a16:creationId xmlns:a16="http://schemas.microsoft.com/office/drawing/2014/main" id="{0FF90145-6703-41DC-B672-00C4B81DCA10}"/>
              </a:ext>
            </a:extLst>
          </p:cNvPr>
          <p:cNvCxnSpPr>
            <a:stCxn id="80" idx="3"/>
            <a:endCxn id="84" idx="1"/>
          </p:cNvCxnSpPr>
          <p:nvPr/>
        </p:nvCxnSpPr>
        <p:spPr>
          <a:xfrm>
            <a:off x="9545100" y="4388181"/>
            <a:ext cx="475077" cy="340180"/>
          </a:xfrm>
          <a:prstGeom prst="line">
            <a:avLst/>
          </a:prstGeom>
        </p:spPr>
        <p:style>
          <a:lnRef idx="1">
            <a:schemeClr val="dk1"/>
          </a:lnRef>
          <a:fillRef idx="0">
            <a:schemeClr val="dk1"/>
          </a:fillRef>
          <a:effectRef idx="0">
            <a:schemeClr val="dk1"/>
          </a:effectRef>
          <a:fontRef idx="minor">
            <a:schemeClr val="tx1"/>
          </a:fontRef>
        </p:style>
      </p:cxnSp>
      <p:cxnSp>
        <p:nvCxnSpPr>
          <p:cNvPr id="156" name="Straight Connector 155">
            <a:extLst>
              <a:ext uri="{FF2B5EF4-FFF2-40B4-BE49-F238E27FC236}">
                <a16:creationId xmlns:a16="http://schemas.microsoft.com/office/drawing/2014/main" id="{49D48471-0ECA-4928-A6DE-4E6EBD36A4E9}"/>
              </a:ext>
            </a:extLst>
          </p:cNvPr>
          <p:cNvCxnSpPr>
            <a:stCxn id="80" idx="3"/>
            <a:endCxn id="85" idx="1"/>
          </p:cNvCxnSpPr>
          <p:nvPr/>
        </p:nvCxnSpPr>
        <p:spPr>
          <a:xfrm>
            <a:off x="9545100" y="4388181"/>
            <a:ext cx="488340" cy="1385384"/>
          </a:xfrm>
          <a:prstGeom prst="line">
            <a:avLst/>
          </a:prstGeom>
        </p:spPr>
        <p:style>
          <a:lnRef idx="1">
            <a:schemeClr val="dk1"/>
          </a:lnRef>
          <a:fillRef idx="0">
            <a:schemeClr val="dk1"/>
          </a:fillRef>
          <a:effectRef idx="0">
            <a:schemeClr val="dk1"/>
          </a:effectRef>
          <a:fontRef idx="minor">
            <a:schemeClr val="tx1"/>
          </a:fontRef>
        </p:style>
      </p:cxnSp>
      <p:cxnSp>
        <p:nvCxnSpPr>
          <p:cNvPr id="160" name="Straight Connector 159">
            <a:extLst>
              <a:ext uri="{FF2B5EF4-FFF2-40B4-BE49-F238E27FC236}">
                <a16:creationId xmlns:a16="http://schemas.microsoft.com/office/drawing/2014/main" id="{051CE537-28B2-4906-8ABB-6FED0AD584F4}"/>
              </a:ext>
            </a:extLst>
          </p:cNvPr>
          <p:cNvCxnSpPr>
            <a:stCxn id="81" idx="3"/>
            <a:endCxn id="85" idx="1"/>
          </p:cNvCxnSpPr>
          <p:nvPr/>
        </p:nvCxnSpPr>
        <p:spPr>
          <a:xfrm>
            <a:off x="9508443" y="5306225"/>
            <a:ext cx="524997" cy="46734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9396CA81-4B6B-4AF0-A7B0-835BB8BF2BF9}"/>
              </a:ext>
            </a:extLst>
          </p:cNvPr>
          <p:cNvCxnSpPr>
            <a:stCxn id="81" idx="3"/>
            <a:endCxn id="84" idx="1"/>
          </p:cNvCxnSpPr>
          <p:nvPr/>
        </p:nvCxnSpPr>
        <p:spPr>
          <a:xfrm flipV="1">
            <a:off x="9508443" y="4728361"/>
            <a:ext cx="511734" cy="577864"/>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47299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6D009D"/>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C0E13BE-29A1-4403-8D33-158B20F9AF9E}"/>
              </a:ext>
            </a:extLst>
          </p:cNvPr>
          <p:cNvSpPr txBox="1">
            <a:spLocks/>
          </p:cNvSpPr>
          <p:nvPr/>
        </p:nvSpPr>
        <p:spPr>
          <a:xfrm>
            <a:off x="1886824" y="1354877"/>
            <a:ext cx="7289074" cy="1790700"/>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GB" sz="2400" b="1" dirty="0">
                <a:solidFill>
                  <a:prstClr val="white"/>
                </a:solidFill>
                <a:latin typeface="Arial" panose="020B0604020202020204" pitchFamily="34" charset="0"/>
                <a:cs typeface="Arial" panose="020B0604020202020204" pitchFamily="34" charset="0"/>
              </a:rPr>
              <a:t>&lt;Insert Project name&gt; Benefit Mapping Session</a:t>
            </a:r>
            <a:endParaRPr kumimoji="0" lang="en-GB" sz="2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algn="l" defTabSz="685800">
              <a:defRPr/>
            </a:pPr>
            <a:r>
              <a:rPr lang="en-GB" sz="1800" dirty="0">
                <a:solidFill>
                  <a:prstClr val="white"/>
                </a:solidFill>
                <a:latin typeface="Arial" panose="020B0604020202020204" pitchFamily="34" charset="0"/>
                <a:cs typeface="Arial" panose="020B0604020202020204" pitchFamily="34" charset="0"/>
              </a:rPr>
              <a:t>Give a high level explanation of what the overall objective of the project is.</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GB" sz="2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5" name="Subtitle 2">
            <a:extLst>
              <a:ext uri="{FF2B5EF4-FFF2-40B4-BE49-F238E27FC236}">
                <a16:creationId xmlns:a16="http://schemas.microsoft.com/office/drawing/2014/main" id="{BBB55EEF-03D1-4A82-82A1-683DE5BB16BA}"/>
              </a:ext>
            </a:extLst>
          </p:cNvPr>
          <p:cNvSpPr txBox="1">
            <a:spLocks/>
          </p:cNvSpPr>
          <p:nvPr/>
        </p:nvSpPr>
        <p:spPr>
          <a:xfrm>
            <a:off x="1886824" y="3996590"/>
            <a:ext cx="8728623" cy="1920734"/>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685800">
              <a:spcBef>
                <a:spcPts val="750"/>
              </a:spcBef>
              <a:defRPr/>
            </a:pPr>
            <a:r>
              <a:rPr kumimoji="0" lang="en-GB" sz="2000" b="1"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Benefits </a:t>
            </a:r>
            <a:r>
              <a:rPr lang="en-GB" sz="2000" b="1" dirty="0">
                <a:solidFill>
                  <a:prstClr val="white"/>
                </a:solidFill>
                <a:latin typeface="Arial" panose="020B0604020202020204" pitchFamily="34" charset="0"/>
                <a:cs typeface="Arial" panose="020B0604020202020204" pitchFamily="34" charset="0"/>
              </a:rPr>
              <a:t>Mapping </a:t>
            </a:r>
            <a:endParaRPr kumimoji="0" lang="en-GB" sz="2000" b="1" i="0" u="none" strike="noStrike" kern="1200" cap="none" spc="0" normalizeH="0" noProof="0" dirty="0">
              <a:ln>
                <a:noFill/>
              </a:ln>
              <a:solidFill>
                <a:prstClr val="white"/>
              </a:solidFill>
              <a:effectLst/>
              <a:uLnTx/>
              <a:uFillTx/>
              <a:latin typeface="Arial" panose="020B0604020202020204" pitchFamily="34" charset="0"/>
              <a:cs typeface="Arial" panose="020B0604020202020204" pitchFamily="34" charset="0"/>
            </a:endParaRPr>
          </a:p>
          <a:p>
            <a:pPr algn="l" defTabSz="685800">
              <a:spcBef>
                <a:spcPts val="750"/>
              </a:spcBef>
              <a:defRPr/>
            </a:pPr>
            <a:r>
              <a:rPr lang="en-GB" sz="2000" dirty="0">
                <a:solidFill>
                  <a:prstClr val="white"/>
                </a:solidFill>
                <a:latin typeface="Arial" panose="020B0604020202020204" pitchFamily="34" charset="0"/>
                <a:cs typeface="Arial" panose="020B0604020202020204" pitchFamily="34" charset="0"/>
              </a:rPr>
              <a:t>A exercise to link the expected benefits of the project to the business change, project deliverables and University objectives, in order to </a:t>
            </a:r>
            <a:r>
              <a:rPr lang="en-GB" sz="2000" dirty="0" err="1">
                <a:solidFill>
                  <a:prstClr val="white"/>
                </a:solidFill>
                <a:latin typeface="Arial" panose="020B0604020202020204" pitchFamily="34" charset="0"/>
                <a:cs typeface="Arial" panose="020B0604020202020204" pitchFamily="34" charset="0"/>
              </a:rPr>
              <a:t>provie</a:t>
            </a:r>
            <a:r>
              <a:rPr lang="en-GB" sz="2000" dirty="0">
                <a:solidFill>
                  <a:prstClr val="white"/>
                </a:solidFill>
                <a:latin typeface="Arial" panose="020B0604020202020204" pitchFamily="34" charset="0"/>
                <a:cs typeface="Arial" panose="020B0604020202020204" pitchFamily="34" charset="0"/>
              </a:rPr>
              <a:t> a benefits plan to monitor through pre-implementation and post-implementation  </a:t>
            </a:r>
            <a:endParaRPr kumimoji="0" lang="en-GB" sz="20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86723F63-AF3A-4381-866D-F140C65FF044}"/>
              </a:ext>
            </a:extLst>
          </p:cNvPr>
          <p:cNvPicPr>
            <a:picLocks noChangeAspect="1"/>
          </p:cNvPicPr>
          <p:nvPr/>
        </p:nvPicPr>
        <p:blipFill rotWithShape="1">
          <a:blip r:embed="rId2"/>
          <a:srcRect l="4871" t="2774" r="4174" b="8811"/>
          <a:stretch/>
        </p:blipFill>
        <p:spPr>
          <a:xfrm>
            <a:off x="251988" y="269155"/>
            <a:ext cx="1127839" cy="477435"/>
          </a:xfrm>
          <a:prstGeom prst="rect">
            <a:avLst/>
          </a:prstGeom>
        </p:spPr>
      </p:pic>
      <p:cxnSp>
        <p:nvCxnSpPr>
          <p:cNvPr id="7" name="Straight Connector 6">
            <a:extLst>
              <a:ext uri="{FF2B5EF4-FFF2-40B4-BE49-F238E27FC236}">
                <a16:creationId xmlns:a16="http://schemas.microsoft.com/office/drawing/2014/main" id="{D3987372-6C1E-4BB2-A46E-C092D67BDEBC}"/>
              </a:ext>
            </a:extLst>
          </p:cNvPr>
          <p:cNvCxnSpPr/>
          <p:nvPr/>
        </p:nvCxnSpPr>
        <p:spPr>
          <a:xfrm>
            <a:off x="1886824" y="3492069"/>
            <a:ext cx="661891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875503" y="962085"/>
            <a:ext cx="3226172" cy="785584"/>
          </a:xfrm>
          <a:prstGeom prst="rect">
            <a:avLst/>
          </a:prstGeom>
        </p:spPr>
      </p:pic>
      <p:pic>
        <p:nvPicPr>
          <p:cNvPr id="9" name="Picture 8"/>
          <p:cNvPicPr/>
          <p:nvPr/>
        </p:nvPicPr>
        <p:blipFill>
          <a:blip r:embed="rId4" cstate="print">
            <a:extLst>
              <a:ext uri="{28A0092B-C50C-407E-A947-70E740481C1C}">
                <a14:useLocalDpi xmlns:a14="http://schemas.microsoft.com/office/drawing/2010/main" val="0"/>
              </a:ext>
            </a:extLst>
          </a:blip>
          <a:stretch>
            <a:fillRect/>
          </a:stretch>
        </p:blipFill>
        <p:spPr>
          <a:xfrm>
            <a:off x="9996819" y="269155"/>
            <a:ext cx="787400" cy="787400"/>
          </a:xfrm>
          <a:prstGeom prst="rect">
            <a:avLst/>
          </a:prstGeom>
        </p:spPr>
      </p:pic>
      <p:sp>
        <p:nvSpPr>
          <p:cNvPr id="3" name="TextBox 2">
            <a:extLst>
              <a:ext uri="{FF2B5EF4-FFF2-40B4-BE49-F238E27FC236}">
                <a16:creationId xmlns:a16="http://schemas.microsoft.com/office/drawing/2014/main" id="{CD0D7725-6339-4919-ADAD-AE802198D034}"/>
              </a:ext>
            </a:extLst>
          </p:cNvPr>
          <p:cNvSpPr txBox="1"/>
          <p:nvPr/>
        </p:nvSpPr>
        <p:spPr>
          <a:xfrm>
            <a:off x="1520456" y="269155"/>
            <a:ext cx="8728622" cy="523220"/>
          </a:xfrm>
          <a:prstGeom prst="rect">
            <a:avLst/>
          </a:prstGeom>
          <a:noFill/>
        </p:spPr>
        <p:txBody>
          <a:bodyPr wrap="square" rtlCol="0">
            <a:spAutoFit/>
          </a:bodyPr>
          <a:lstStyle/>
          <a:p>
            <a:r>
              <a:rPr lang="en-GB" sz="2800" b="1" dirty="0">
                <a:solidFill>
                  <a:schemeClr val="bg1"/>
                </a:solidFill>
              </a:rPr>
              <a:t>Appendix E – Template for Benefit Mapping Workshop</a:t>
            </a:r>
          </a:p>
        </p:txBody>
      </p:sp>
      <p:sp>
        <p:nvSpPr>
          <p:cNvPr id="8" name="Footer Placeholder 7">
            <a:extLst>
              <a:ext uri="{FF2B5EF4-FFF2-40B4-BE49-F238E27FC236}">
                <a16:creationId xmlns:a16="http://schemas.microsoft.com/office/drawing/2014/main" id="{2A70B38E-E5ED-46AA-9E54-0919F824D088}"/>
              </a:ext>
            </a:extLst>
          </p:cNvPr>
          <p:cNvSpPr>
            <a:spLocks noGrp="1"/>
          </p:cNvSpPr>
          <p:nvPr>
            <p:ph type="ftr" sz="quarter" idx="11"/>
          </p:nvPr>
        </p:nvSpPr>
        <p:spPr/>
        <p:txBody>
          <a:bodyPr/>
          <a:lstStyle/>
          <a:p>
            <a:r>
              <a:rPr lang="en-GB"/>
              <a:t>Benefits Management Framework - v 1.0</a:t>
            </a:r>
          </a:p>
        </p:txBody>
      </p:sp>
      <p:sp>
        <p:nvSpPr>
          <p:cNvPr id="10" name="Slide Number Placeholder 9">
            <a:extLst>
              <a:ext uri="{FF2B5EF4-FFF2-40B4-BE49-F238E27FC236}">
                <a16:creationId xmlns:a16="http://schemas.microsoft.com/office/drawing/2014/main" id="{C899FFD3-E941-4324-8B74-FCC92CB17D6F}"/>
              </a:ext>
            </a:extLst>
          </p:cNvPr>
          <p:cNvSpPr>
            <a:spLocks noGrp="1"/>
          </p:cNvSpPr>
          <p:nvPr>
            <p:ph type="sldNum" sz="quarter" idx="12"/>
          </p:nvPr>
        </p:nvSpPr>
        <p:spPr/>
        <p:txBody>
          <a:bodyPr/>
          <a:lstStyle/>
          <a:p>
            <a:fld id="{B2435F93-213D-453B-9EAB-145FC62E2F9E}" type="slidenum">
              <a:rPr lang="en-GB" smtClean="0"/>
              <a:t>28</a:t>
            </a:fld>
            <a:endParaRPr lang="en-GB"/>
          </a:p>
        </p:txBody>
      </p:sp>
    </p:spTree>
    <p:extLst>
      <p:ext uri="{BB962C8B-B14F-4D97-AF65-F5344CB8AC3E}">
        <p14:creationId xmlns:p14="http://schemas.microsoft.com/office/powerpoint/2010/main" val="1243584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1981200" y="320058"/>
            <a:ext cx="9855200" cy="863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E - Benefits Mapping Workshop: Objectives</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D345DCD-2F9B-42C5-B7A4-8311756BAFC9}"/>
              </a:ext>
            </a:extLst>
          </p:cNvPr>
          <p:cNvSpPr txBox="1"/>
          <p:nvPr/>
        </p:nvSpPr>
        <p:spPr>
          <a:xfrm>
            <a:off x="347663" y="1478763"/>
            <a:ext cx="11496674" cy="3900473"/>
          </a:xfrm>
          <a:prstGeom prst="rect">
            <a:avLst/>
          </a:prstGeom>
          <a:noFill/>
          <a:ln w="28575">
            <a:noFill/>
          </a:ln>
        </p:spPr>
        <p:txBody>
          <a:bodyPr wrap="square"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Allow 2 hours for the workshop to allow sufficient discussion time, the workshop will help to;</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Ensure </a:t>
            </a: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strategic alignment </a:t>
            </a: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from programme/project objectives, deliverables, business changes, benefits and strategic goals.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Provide a </a:t>
            </a: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common understanding on the purpose</a:t>
            </a:r>
            <a:r>
              <a:rPr kumimoji="0" lang="en-GB" sz="1400" b="0" i="0" u="none" strike="noStrike" kern="0" cap="none" spc="0" normalizeH="0" baseline="0" noProof="0" dirty="0">
                <a:ln>
                  <a:noFill/>
                </a:ln>
                <a:solidFill>
                  <a:srgbClr val="E4610F"/>
                </a:solidFill>
                <a:effectLst/>
                <a:uLnTx/>
                <a:uFillTx/>
                <a:latin typeface="Arial" panose="020B0604020202020204" pitchFamily="34" charset="0"/>
                <a:cs typeface="Arial" panose="020B0604020202020204" pitchFamily="34" charset="0"/>
              </a:rPr>
              <a:t> </a:t>
            </a: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of the programme/ project to all stakeholders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Provide clarity and purpose on the programme/project goals </a:t>
            </a: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within the team </a:t>
            </a: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and </a:t>
            </a: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facilitates alignment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Engage stakeholders in a </a:t>
            </a: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passionate and exciting</a:t>
            </a:r>
            <a:r>
              <a:rPr kumimoji="0" lang="en-GB" sz="1400" b="0" i="0" u="none" strike="noStrike" kern="0" cap="none" spc="0" normalizeH="0" baseline="0" noProof="0" dirty="0">
                <a:ln>
                  <a:noFill/>
                </a:ln>
                <a:solidFill>
                  <a:srgbClr val="E4610F"/>
                </a:solidFill>
                <a:effectLst/>
                <a:uLnTx/>
                <a:uFillTx/>
                <a:latin typeface="Arial" panose="020B0604020202020204" pitchFamily="34" charset="0"/>
                <a:cs typeface="Arial" panose="020B0604020202020204" pitchFamily="34" charset="0"/>
              </a:rPr>
              <a:t> </a:t>
            </a: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way to create buy-in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Support a </a:t>
            </a: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one-team</a:t>
            </a:r>
            <a:r>
              <a:rPr kumimoji="0" lang="en-GB" sz="1400" b="0" i="0" u="none" strike="noStrike" kern="0" cap="none" spc="0" normalizeH="0" baseline="0" noProof="0" dirty="0">
                <a:ln>
                  <a:noFill/>
                </a:ln>
                <a:solidFill>
                  <a:srgbClr val="1D1D1D"/>
                </a:solidFill>
                <a:effectLst/>
                <a:uLnTx/>
                <a:uFillTx/>
                <a:latin typeface="Arial" panose="020B0604020202020204" pitchFamily="34" charset="0"/>
                <a:cs typeface="Arial" panose="020B0604020202020204" pitchFamily="34" charset="0"/>
              </a:rPr>
              <a:t> mentality within the programme/project, with workstreams </a:t>
            </a: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focusing on a common goal</a:t>
            </a:r>
          </a:p>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5B9BD5"/>
              </a:solidFill>
              <a:effectLst/>
              <a:uLnTx/>
              <a:uFillTx/>
              <a:cs typeface="Arial" panose="020B0604020202020204" pitchFamily="34" charset="0"/>
            </a:endParaRPr>
          </a:p>
        </p:txBody>
      </p:sp>
    </p:spTree>
    <p:extLst>
      <p:ext uri="{BB962C8B-B14F-4D97-AF65-F5344CB8AC3E}">
        <p14:creationId xmlns:p14="http://schemas.microsoft.com/office/powerpoint/2010/main" val="549964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4F2EE1B-5A0E-4389-A195-3930F9E4BE12}"/>
              </a:ext>
            </a:extLst>
          </p:cNvPr>
          <p:cNvSpPr txBox="1">
            <a:spLocks/>
          </p:cNvSpPr>
          <p:nvPr/>
        </p:nvSpPr>
        <p:spPr>
          <a:xfrm>
            <a:off x="2006600" y="320058"/>
            <a:ext cx="10055545" cy="863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Appendix E - Benefits Mapping Workshop: Key points to clarify</a:t>
            </a: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0133A6C-4FEC-481B-ABFE-B95154EB6576}"/>
              </a:ext>
            </a:extLst>
          </p:cNvPr>
          <p:cNvSpPr txBox="1"/>
          <p:nvPr/>
        </p:nvSpPr>
        <p:spPr>
          <a:xfrm>
            <a:off x="447891" y="1386211"/>
            <a:ext cx="11296218" cy="4600841"/>
          </a:xfrm>
          <a:prstGeom prst="rect">
            <a:avLst/>
          </a:prstGeom>
          <a:noFill/>
          <a:ln w="28575">
            <a:noFill/>
          </a:ln>
        </p:spPr>
        <p:txBody>
          <a:bodyPr wrap="square" rtlCol="0" anchor="ctr">
            <a:normAutofit/>
          </a:bodyPr>
          <a:lstStyle>
            <a:defPPr>
              <a:defRPr lang="en-US"/>
            </a:defPPr>
          </a:lstStyle>
          <a:p>
            <a:pPr marL="0" marR="0" lvl="0" indent="0" defTabSz="914400" eaLnBrk="1" fontAlgn="auto" latinLnBrk="0" hangingPunct="1">
              <a:lnSpc>
                <a:spcPct val="15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Confirm the key deliverables from the project</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What are we changing + delivering? </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What would the outcomes be from this activity? </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What activity goes into this? </a:t>
            </a:r>
          </a:p>
          <a:p>
            <a:pPr marL="0" marR="0" lvl="0" indent="0" defTabSz="914400" eaLnBrk="1" fontAlgn="auto" latinLnBrk="0" hangingPunct="1">
              <a:lnSpc>
                <a:spcPct val="15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Outline why we are delivering these changes</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What are the benefits of these business changes?  </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Are they worded correctly to be measurable? </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Are there any more to add? </a:t>
            </a:r>
          </a:p>
          <a:p>
            <a:pPr marL="0" marR="0" lvl="0" indent="0" defTabSz="914400" eaLnBrk="1" fontAlgn="auto" latinLnBrk="0" hangingPunct="1">
              <a:lnSpc>
                <a:spcPct val="15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5B9BD5"/>
                </a:solidFill>
                <a:effectLst/>
                <a:uLnTx/>
                <a:uFillTx/>
                <a:latin typeface="Arial" panose="020B0604020202020204" pitchFamily="34" charset="0"/>
                <a:cs typeface="Arial" panose="020B0604020202020204" pitchFamily="34" charset="0"/>
              </a:rPr>
              <a:t>Identify how we can measure and track these benefits to show our progress</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What method of measurement could we use? </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What measures do we have available to us? </a:t>
            </a:r>
          </a:p>
          <a:p>
            <a:pPr marL="742950" marR="0" lvl="1" indent="-28575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Who should be our benefit owners? </a:t>
            </a:r>
          </a:p>
        </p:txBody>
      </p:sp>
    </p:spTree>
    <p:extLst>
      <p:ext uri="{BB962C8B-B14F-4D97-AF65-F5344CB8AC3E}">
        <p14:creationId xmlns:p14="http://schemas.microsoft.com/office/powerpoint/2010/main" val="3031113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3958380" y="640311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Benefits Management Framework - v 1.0</a:t>
            </a:r>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Slide Number Placeholder 2"/>
          <p:cNvSpPr>
            <a:spLocks noGrp="1"/>
          </p:cNvSpPr>
          <p:nvPr>
            <p:ph type="sldNum" sz="quarter" idx="12"/>
          </p:nvPr>
        </p:nvSpPr>
        <p:spPr>
          <a:xfrm>
            <a:off x="8911006" y="64031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35F93-213D-453B-9EAB-145FC62E2F9E}"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Rectangle 2">
            <a:extLst>
              <a:ext uri="{FF2B5EF4-FFF2-40B4-BE49-F238E27FC236}">
                <a16:creationId xmlns:a16="http://schemas.microsoft.com/office/drawing/2014/main" id="{9D36AA87-82F0-4143-A95B-778F30D3553E}"/>
              </a:ext>
            </a:extLst>
          </p:cNvPr>
          <p:cNvSpPr txBox="1">
            <a:spLocks noChangeArrowheads="1"/>
          </p:cNvSpPr>
          <p:nvPr/>
        </p:nvSpPr>
        <p:spPr bwMode="auto">
          <a:xfrm>
            <a:off x="2082800" y="268830"/>
            <a:ext cx="9753600" cy="86793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GB" altLang="en-US" sz="2800" b="1" dirty="0">
                <a:solidFill>
                  <a:prstClr val="black"/>
                </a:solidFill>
                <a:latin typeface="Arial" panose="020B0604020202020204" pitchFamily="34" charset="0"/>
                <a:cs typeface="Arial" panose="020B0604020202020204" pitchFamily="34" charset="0"/>
              </a:rPr>
              <a:t>Appendix E- Benefits Mapping Workshop: Sample Agenda</a:t>
            </a:r>
          </a:p>
        </p:txBody>
      </p:sp>
      <p:graphicFrame>
        <p:nvGraphicFramePr>
          <p:cNvPr id="9" name="Content Placeholder 3">
            <a:extLst>
              <a:ext uri="{FF2B5EF4-FFF2-40B4-BE49-F238E27FC236}">
                <a16:creationId xmlns:a16="http://schemas.microsoft.com/office/drawing/2014/main" id="{9FB7C2F6-7FEA-4318-A317-AF3A84F7C578}"/>
              </a:ext>
            </a:extLst>
          </p:cNvPr>
          <p:cNvGraphicFramePr>
            <a:graphicFrameLocks/>
          </p:cNvGraphicFramePr>
          <p:nvPr>
            <p:extLst>
              <p:ext uri="{D42A27DB-BD31-4B8C-83A1-F6EECF244321}">
                <p14:modId xmlns:p14="http://schemas.microsoft.com/office/powerpoint/2010/main" val="1342248520"/>
              </p:ext>
            </p:extLst>
          </p:nvPr>
        </p:nvGraphicFramePr>
        <p:xfrm>
          <a:off x="614916" y="2047998"/>
          <a:ext cx="10962167" cy="3714572"/>
        </p:xfrm>
        <a:graphic>
          <a:graphicData uri="http://schemas.openxmlformats.org/drawingml/2006/table">
            <a:tbl>
              <a:tblPr firstRow="1" firstCol="1" bandRow="1"/>
              <a:tblGrid>
                <a:gridCol w="1435950">
                  <a:extLst>
                    <a:ext uri="{9D8B030D-6E8A-4147-A177-3AD203B41FA5}">
                      <a16:colId xmlns:a16="http://schemas.microsoft.com/office/drawing/2014/main" val="853283750"/>
                    </a:ext>
                  </a:extLst>
                </a:gridCol>
                <a:gridCol w="7810244">
                  <a:extLst>
                    <a:ext uri="{9D8B030D-6E8A-4147-A177-3AD203B41FA5}">
                      <a16:colId xmlns:a16="http://schemas.microsoft.com/office/drawing/2014/main" val="714575933"/>
                    </a:ext>
                  </a:extLst>
                </a:gridCol>
                <a:gridCol w="1715973">
                  <a:extLst>
                    <a:ext uri="{9D8B030D-6E8A-4147-A177-3AD203B41FA5}">
                      <a16:colId xmlns:a16="http://schemas.microsoft.com/office/drawing/2014/main" val="2126453138"/>
                    </a:ext>
                  </a:extLst>
                </a:gridCol>
              </a:tblGrid>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nSpc>
                          <a:spcPct val="150000"/>
                        </a:lnSpc>
                        <a:spcAft>
                          <a:spcPts val="0"/>
                        </a:spcAft>
                      </a:pPr>
                      <a:r>
                        <a:rPr lang="en-GB" sz="1600" dirty="0">
                          <a:solidFill>
                            <a:schemeClr val="bg1"/>
                          </a:solidFill>
                          <a:effectLst/>
                          <a:latin typeface="Arial" panose="020B0604020202020204" pitchFamily="34" charset="0"/>
                          <a:cs typeface="Arial" panose="020B0604020202020204" pitchFamily="34" charset="0"/>
                        </a:rPr>
                        <a:t>Time </a:t>
                      </a: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nSpc>
                          <a:spcPct val="150000"/>
                        </a:lnSpc>
                        <a:spcAft>
                          <a:spcPts val="0"/>
                        </a:spcAft>
                      </a:pPr>
                      <a:r>
                        <a:rPr lang="en-GB" sz="1600" dirty="0">
                          <a:solidFill>
                            <a:schemeClr val="bg1"/>
                          </a:solidFill>
                          <a:effectLst/>
                          <a:latin typeface="Arial" panose="020B0604020202020204" pitchFamily="34" charset="0"/>
                          <a:cs typeface="Arial" panose="020B0604020202020204" pitchFamily="34" charset="0"/>
                        </a:rPr>
                        <a:t>Activity</a:t>
                      </a:r>
                      <a:endParaRPr lang="en-GB"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nSpc>
                          <a:spcPct val="150000"/>
                        </a:lnSpc>
                        <a:spcAft>
                          <a:spcPts val="0"/>
                        </a:spcAft>
                      </a:pPr>
                      <a:r>
                        <a:rPr lang="en-GB" sz="1600" dirty="0">
                          <a:solidFill>
                            <a:schemeClr val="bg1"/>
                          </a:solidFill>
                          <a:effectLst/>
                          <a:latin typeface="Arial" panose="020B0604020202020204" pitchFamily="34" charset="0"/>
                          <a:cs typeface="Arial" panose="020B0604020202020204" pitchFamily="34" charset="0"/>
                        </a:rPr>
                        <a:t>Who</a:t>
                      </a:r>
                      <a:endParaRPr lang="en-GB" sz="16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3388302206"/>
                  </a:ext>
                </a:extLst>
              </a:tr>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nSpc>
                          <a:spcPct val="120000"/>
                        </a:lnSpc>
                        <a:spcAft>
                          <a:spcPts val="0"/>
                        </a:spcAft>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15 mins</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cs typeface="Arial" panose="020B0604020202020204" pitchFamily="34" charset="0"/>
                        </a:rPr>
                        <a:t>Introductions and project background</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PM / Sponsor</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8774995"/>
                  </a:ext>
                </a:extLst>
              </a:tr>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nSpc>
                          <a:spcPct val="120000"/>
                        </a:lnSpc>
                        <a:spcAft>
                          <a:spcPts val="0"/>
                        </a:spcAft>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Allow 45 mins</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cs typeface="Arial" panose="020B0604020202020204" pitchFamily="34" charset="0"/>
                        </a:rPr>
                        <a:t>Benefits identification - An exercise to provide a picture of the individual benefits that the project is expected to deliver.  </a:t>
                      </a:r>
                    </a:p>
                    <a:p>
                      <a:pPr>
                        <a:lnSpc>
                          <a:spcPct val="120000"/>
                        </a:lnSpc>
                        <a:spcAft>
                          <a:spcPts val="0"/>
                        </a:spcAft>
                      </a:pPr>
                      <a:r>
                        <a:rPr lang="en-GB" sz="1400" dirty="0" err="1">
                          <a:solidFill>
                            <a:schemeClr val="tx1"/>
                          </a:solidFill>
                          <a:effectLst/>
                          <a:latin typeface="Arial" panose="020B0604020202020204" pitchFamily="34" charset="0"/>
                          <a:cs typeface="Arial" panose="020B0604020202020204" pitchFamily="34" charset="0"/>
                        </a:rPr>
                        <a:t>E.g</a:t>
                      </a:r>
                      <a:r>
                        <a:rPr lang="en-GB" sz="1400" dirty="0">
                          <a:solidFill>
                            <a:schemeClr val="tx1"/>
                          </a:solidFill>
                          <a:effectLst/>
                          <a:latin typeface="Arial" panose="020B0604020202020204" pitchFamily="34" charset="0"/>
                          <a:cs typeface="Arial" panose="020B0604020202020204" pitchFamily="34" charset="0"/>
                        </a:rPr>
                        <a:t> time savings, efficiency savings etc. </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PM &amp; PMO / Benefit Analyst</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3348406"/>
                  </a:ext>
                </a:extLst>
              </a:tr>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nSpc>
                          <a:spcPct val="120000"/>
                        </a:lnSpc>
                        <a:spcAft>
                          <a:spcPts val="0"/>
                        </a:spcAft>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Allow 45 mins</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cs typeface="Arial" panose="020B0604020202020204" pitchFamily="34" charset="0"/>
                        </a:rPr>
                        <a:t>Benefits mapping - An exercise to confirm the deliverables and business changes that will be required to deliver the expected benefits, the measures that will evidence this and how they map to the university objectives</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PM &amp; PMO / Benefit Analyst</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605627"/>
                  </a:ext>
                </a:extLst>
              </a:tr>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nSpc>
                          <a:spcPct val="120000"/>
                        </a:lnSpc>
                        <a:spcAft>
                          <a:spcPts val="0"/>
                        </a:spcAft>
                      </a:pPr>
                      <a:r>
                        <a:rPr lang="en-GB" sz="1400" b="0" dirty="0">
                          <a:solidFill>
                            <a:schemeClr val="tx1"/>
                          </a:solidFill>
                          <a:effectLst/>
                          <a:latin typeface="Arial" panose="020B0604020202020204" pitchFamily="34" charset="0"/>
                          <a:ea typeface="Calibri" panose="020F0502020204030204" pitchFamily="34" charset="0"/>
                          <a:cs typeface="Arial" panose="020B0604020202020204" pitchFamily="34" charset="0"/>
                        </a:rPr>
                        <a:t>15 mins</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cs typeface="Arial" panose="020B0604020202020204" pitchFamily="34" charset="0"/>
                        </a:rPr>
                        <a:t>Close and next steps</a:t>
                      </a:r>
                      <a:endPar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nSpc>
                          <a:spcPct val="120000"/>
                        </a:lnSpc>
                        <a:spcAft>
                          <a:spcPts val="0"/>
                        </a:spcAft>
                      </a:pPr>
                      <a:r>
                        <a:rPr lang="en-GB" sz="1400" dirty="0">
                          <a:solidFill>
                            <a:schemeClr val="tx1"/>
                          </a:solidFill>
                          <a:effectLst/>
                          <a:latin typeface="Arial" panose="020B0604020202020204" pitchFamily="34" charset="0"/>
                          <a:ea typeface="Calibri" panose="020F0502020204030204" pitchFamily="34" charset="0"/>
                          <a:cs typeface="Arial" panose="020B0604020202020204" pitchFamily="34" charset="0"/>
                        </a:rPr>
                        <a:t>PM / Sponsor</a:t>
                      </a:r>
                    </a:p>
                  </a:txBody>
                  <a:tcPr marL="180000" marR="180000" marT="180000" marB="18000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5279544"/>
                  </a:ext>
                </a:extLst>
              </a:tr>
            </a:tbl>
          </a:graphicData>
        </a:graphic>
      </p:graphicFrame>
    </p:spTree>
    <p:extLst>
      <p:ext uri="{BB962C8B-B14F-4D97-AF65-F5344CB8AC3E}">
        <p14:creationId xmlns:p14="http://schemas.microsoft.com/office/powerpoint/2010/main" val="700614228"/>
      </p:ext>
    </p:extLst>
  </p:cSld>
  <p:clrMapOvr>
    <a:masterClrMapping/>
  </p:clrMapOvr>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19f18f9-0812-405c-8e3c-6b594fe8ec71" xsi:nil="true"/>
    <lcf76f155ced4ddcb4097134ff3c332f xmlns="27b49bff-26d5-40e3-842c-21e1f719328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C22D45D65A0F24B8F02708668530E55" ma:contentTypeVersion="12" ma:contentTypeDescription="Create a new document." ma:contentTypeScope="" ma:versionID="f59452f6c9f3949c1251b1a06a36f7bf">
  <xsd:schema xmlns:xsd="http://www.w3.org/2001/XMLSchema" xmlns:xs="http://www.w3.org/2001/XMLSchema" xmlns:p="http://schemas.microsoft.com/office/2006/metadata/properties" xmlns:ns2="27b49bff-26d5-40e3-842c-21e1f7193284" xmlns:ns3="319f18f9-0812-405c-8e3c-6b594fe8ec71" targetNamespace="http://schemas.microsoft.com/office/2006/metadata/properties" ma:root="true" ma:fieldsID="c7c9a656cef828b4cfcb8e4df69ffcbf" ns2:_="" ns3:_="">
    <xsd:import namespace="27b49bff-26d5-40e3-842c-21e1f7193284"/>
    <xsd:import namespace="319f18f9-0812-405c-8e3c-6b594fe8ec7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b49bff-26d5-40e3-842c-21e1f71932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27223d-8f59-4d34-8e7d-64f00342b78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9f18f9-0812-405c-8e3c-6b594fe8ec7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1ca688-4092-438a-97e3-b339e81e1f30}" ma:internalName="TaxCatchAll" ma:showField="CatchAllData" ma:web="319f18f9-0812-405c-8e3c-6b594fe8ec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0FF20B-1AFB-4A92-BA3C-F292B3DB35FE}">
  <ds:schemaRefs>
    <ds:schemaRef ds:uri="http://purl.org/dc/elements/1.1/"/>
    <ds:schemaRef ds:uri="http://schemas.openxmlformats.org/package/2006/metadata/core-properties"/>
    <ds:schemaRef ds:uri="http://purl.org/dc/terms/"/>
    <ds:schemaRef ds:uri="319f18f9-0812-405c-8e3c-6b594fe8ec71"/>
    <ds:schemaRef ds:uri="http://schemas.microsoft.com/office/2006/documentManagement/types"/>
    <ds:schemaRef ds:uri="http://schemas.microsoft.com/office/2006/metadata/properties"/>
    <ds:schemaRef ds:uri="http://schemas.microsoft.com/office/infopath/2007/PartnerControls"/>
    <ds:schemaRef ds:uri="27b49bff-26d5-40e3-842c-21e1f7193284"/>
    <ds:schemaRef ds:uri="http://www.w3.org/XML/1998/namespace"/>
    <ds:schemaRef ds:uri="http://purl.org/dc/dcmitype/"/>
  </ds:schemaRefs>
</ds:datastoreItem>
</file>

<file path=customXml/itemProps2.xml><?xml version="1.0" encoding="utf-8"?>
<ds:datastoreItem xmlns:ds="http://schemas.openxmlformats.org/officeDocument/2006/customXml" ds:itemID="{FE14081E-3FB2-45B9-B3BF-F0526D5F5A49}">
  <ds:schemaRefs>
    <ds:schemaRef ds:uri="http://schemas.microsoft.com/sharepoint/v3/contenttype/forms"/>
  </ds:schemaRefs>
</ds:datastoreItem>
</file>

<file path=customXml/itemProps3.xml><?xml version="1.0" encoding="utf-8"?>
<ds:datastoreItem xmlns:ds="http://schemas.openxmlformats.org/officeDocument/2006/customXml" ds:itemID="{A5703F87-B3E7-4E08-AABA-097F57A574E3}"/>
</file>

<file path=docProps/app.xml><?xml version="1.0" encoding="utf-8"?>
<Properties xmlns="http://schemas.openxmlformats.org/officeDocument/2006/extended-properties" xmlns:vt="http://schemas.openxmlformats.org/officeDocument/2006/docPropsVTypes">
  <TotalTime>28342</TotalTime>
  <Words>5334</Words>
  <Application>Microsoft Office PowerPoint</Application>
  <PresentationFormat>Widescreen</PresentationFormat>
  <Paragraphs>701</Paragraphs>
  <Slides>31</Slides>
  <Notes>0</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Validate: Analysis of benefits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Maps</dc:title>
  <dc:creator>Stephanie Chadwick</dc:creator>
  <cp:lastModifiedBy>Stephanie Chadwick</cp:lastModifiedBy>
  <cp:revision>147</cp:revision>
  <dcterms:created xsi:type="dcterms:W3CDTF">2021-10-06T07:57:17Z</dcterms:created>
  <dcterms:modified xsi:type="dcterms:W3CDTF">2023-10-31T13:42:18Z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0x0101003C22D45D65A0F24B8F02708668530E55</vt:lpwstr>
  </property>
  <property fmtid="{D5CDD505-2E9C-101B-9397-08002B2CF9AE}" pid="3" name="MediaServiceImageTags">
    <vt:lpwstr/>
  </property>
</Properties>
</file>